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72" r:id="rId5"/>
    <p:sldId id="456" r:id="rId6"/>
    <p:sldId id="461" r:id="rId7"/>
    <p:sldId id="258" r:id="rId8"/>
    <p:sldId id="462" r:id="rId9"/>
    <p:sldId id="358" r:id="rId10"/>
    <p:sldId id="463" r:id="rId11"/>
    <p:sldId id="464" r:id="rId12"/>
    <p:sldId id="465" r:id="rId13"/>
    <p:sldId id="466" r:id="rId14"/>
    <p:sldId id="467" r:id="rId15"/>
    <p:sldId id="326" r:id="rId16"/>
    <p:sldId id="469" r:id="rId17"/>
    <p:sldId id="470" r:id="rId18"/>
    <p:sldId id="471" r:id="rId19"/>
    <p:sldId id="472" r:id="rId20"/>
    <p:sldId id="473" r:id="rId21"/>
    <p:sldId id="492" r:id="rId22"/>
    <p:sldId id="475" r:id="rId23"/>
    <p:sldId id="476" r:id="rId24"/>
    <p:sldId id="477" r:id="rId25"/>
    <p:sldId id="478" r:id="rId26"/>
    <p:sldId id="479" r:id="rId27"/>
    <p:sldId id="480" r:id="rId28"/>
    <p:sldId id="481" r:id="rId29"/>
    <p:sldId id="482" r:id="rId30"/>
    <p:sldId id="323" r:id="rId31"/>
    <p:sldId id="484" r:id="rId32"/>
    <p:sldId id="485" r:id="rId33"/>
    <p:sldId id="486" r:id="rId34"/>
    <p:sldId id="487" r:id="rId35"/>
    <p:sldId id="491" r:id="rId36"/>
    <p:sldId id="488" r:id="rId37"/>
    <p:sldId id="489" r:id="rId38"/>
    <p:sldId id="490" r:id="rId3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8C9"/>
    <a:srgbClr val="2988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9E980-3919-47EC-B6C2-AD6CECE54324}" v="2" dt="2019-11-13T12:31:28.439"/>
    <p1510:client id="{6AFD3559-B355-FFCA-4291-02B458968353}" v="407" dt="2019-11-13T10:51:30.105"/>
    <p1510:client id="{965EC7EE-446C-444D-B8A7-1AC1549B449B}" v="4" dt="2019-11-13T13:04:28.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3" autoAdjust="0"/>
    <p:restoredTop sz="93979" autoAdjust="0"/>
  </p:normalViewPr>
  <p:slideViewPr>
    <p:cSldViewPr snapToGrid="0">
      <p:cViewPr varScale="1">
        <p:scale>
          <a:sx n="114" d="100"/>
          <a:sy n="114" d="100"/>
        </p:scale>
        <p:origin x="57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e Atle Johansen" userId="ffdd2c66-4727-40c9-a38a-f4acc60fc4a6" providerId="ADAL" clId="{965EC7EE-446C-444D-B8A7-1AC1549B449B}"/>
    <pc:docChg chg="undo custSel modSld">
      <pc:chgData name="Rune Atle Johansen" userId="ffdd2c66-4727-40c9-a38a-f4acc60fc4a6" providerId="ADAL" clId="{965EC7EE-446C-444D-B8A7-1AC1549B449B}" dt="2019-11-13T13:14:04.033" v="89" actId="1037"/>
      <pc:docMkLst>
        <pc:docMk/>
      </pc:docMkLst>
      <pc:sldChg chg="modSp">
        <pc:chgData name="Rune Atle Johansen" userId="ffdd2c66-4727-40c9-a38a-f4acc60fc4a6" providerId="ADAL" clId="{965EC7EE-446C-444D-B8A7-1AC1549B449B}" dt="2019-11-13T12:56:53.083" v="30" actId="207"/>
        <pc:sldMkLst>
          <pc:docMk/>
          <pc:sldMk cId="2961552158" sldId="467"/>
        </pc:sldMkLst>
        <pc:spChg chg="mod">
          <ac:chgData name="Rune Atle Johansen" userId="ffdd2c66-4727-40c9-a38a-f4acc60fc4a6" providerId="ADAL" clId="{965EC7EE-446C-444D-B8A7-1AC1549B449B}" dt="2019-11-13T12:56:53.083" v="30" actId="207"/>
          <ac:spMkLst>
            <pc:docMk/>
            <pc:sldMk cId="2961552158" sldId="467"/>
            <ac:spMk id="3" creationId="{00000000-0000-0000-0000-000000000000}"/>
          </ac:spMkLst>
        </pc:spChg>
        <pc:spChg chg="mod">
          <ac:chgData name="Rune Atle Johansen" userId="ffdd2c66-4727-40c9-a38a-f4acc60fc4a6" providerId="ADAL" clId="{965EC7EE-446C-444D-B8A7-1AC1549B449B}" dt="2019-11-13T12:56:40.773" v="28" actId="1036"/>
          <ac:spMkLst>
            <pc:docMk/>
            <pc:sldMk cId="2961552158" sldId="467"/>
            <ac:spMk id="4" creationId="{6F6DED23-0824-4460-AE6F-C101B461A7A8}"/>
          </ac:spMkLst>
        </pc:spChg>
        <pc:spChg chg="mod">
          <ac:chgData name="Rune Atle Johansen" userId="ffdd2c66-4727-40c9-a38a-f4acc60fc4a6" providerId="ADAL" clId="{965EC7EE-446C-444D-B8A7-1AC1549B449B}" dt="2019-11-13T12:56:40.773" v="28" actId="1036"/>
          <ac:spMkLst>
            <pc:docMk/>
            <pc:sldMk cId="2961552158" sldId="467"/>
            <ac:spMk id="6" creationId="{08678BFF-BCA3-47C7-9F3A-6E2869545310}"/>
          </ac:spMkLst>
        </pc:spChg>
      </pc:sldChg>
      <pc:sldChg chg="modSp">
        <pc:chgData name="Rune Atle Johansen" userId="ffdd2c66-4727-40c9-a38a-f4acc60fc4a6" providerId="ADAL" clId="{965EC7EE-446C-444D-B8A7-1AC1549B449B}" dt="2019-11-13T13:10:36.653" v="78" actId="6549"/>
        <pc:sldMkLst>
          <pc:docMk/>
          <pc:sldMk cId="17634477" sldId="476"/>
        </pc:sldMkLst>
        <pc:spChg chg="mod">
          <ac:chgData name="Rune Atle Johansen" userId="ffdd2c66-4727-40c9-a38a-f4acc60fc4a6" providerId="ADAL" clId="{965EC7EE-446C-444D-B8A7-1AC1549B449B}" dt="2019-11-13T12:57:57.792" v="69" actId="1035"/>
          <ac:spMkLst>
            <pc:docMk/>
            <pc:sldMk cId="17634477" sldId="476"/>
            <ac:spMk id="3" creationId="{72A7CBE7-8526-4FA3-A557-A28D9386EB6B}"/>
          </ac:spMkLst>
        </pc:spChg>
        <pc:spChg chg="mod">
          <ac:chgData name="Rune Atle Johansen" userId="ffdd2c66-4727-40c9-a38a-f4acc60fc4a6" providerId="ADAL" clId="{965EC7EE-446C-444D-B8A7-1AC1549B449B}" dt="2019-11-13T13:10:36.653" v="78" actId="6549"/>
          <ac:spMkLst>
            <pc:docMk/>
            <pc:sldMk cId="17634477" sldId="476"/>
            <ac:spMk id="4" creationId="{00000000-0000-0000-0000-000000000000}"/>
          </ac:spMkLst>
        </pc:spChg>
        <pc:spChg chg="mod">
          <ac:chgData name="Rune Atle Johansen" userId="ffdd2c66-4727-40c9-a38a-f4acc60fc4a6" providerId="ADAL" clId="{965EC7EE-446C-444D-B8A7-1AC1549B449B}" dt="2019-11-13T12:57:57.792" v="69" actId="1035"/>
          <ac:spMkLst>
            <pc:docMk/>
            <pc:sldMk cId="17634477" sldId="476"/>
            <ac:spMk id="7" creationId="{E6B2A7C8-C16A-45C6-8B10-1496883A0921}"/>
          </ac:spMkLst>
        </pc:spChg>
      </pc:sldChg>
      <pc:sldChg chg="addSp delSp modSp">
        <pc:chgData name="Rune Atle Johansen" userId="ffdd2c66-4727-40c9-a38a-f4acc60fc4a6" providerId="ADAL" clId="{965EC7EE-446C-444D-B8A7-1AC1549B449B}" dt="2019-11-13T13:04:31.167" v="74" actId="1076"/>
        <pc:sldMkLst>
          <pc:docMk/>
          <pc:sldMk cId="2686473233" sldId="479"/>
        </pc:sldMkLst>
        <pc:picChg chg="add del mod">
          <ac:chgData name="Rune Atle Johansen" userId="ffdd2c66-4727-40c9-a38a-f4acc60fc4a6" providerId="ADAL" clId="{965EC7EE-446C-444D-B8A7-1AC1549B449B}" dt="2019-11-13T13:04:03.023" v="72" actId="478"/>
          <ac:picMkLst>
            <pc:docMk/>
            <pc:sldMk cId="2686473233" sldId="479"/>
            <ac:picMk id="2" creationId="{AED5F3C4-3BC7-4D88-A22E-0AE6AC1FA39A}"/>
          </ac:picMkLst>
        </pc:picChg>
        <pc:picChg chg="add mod">
          <ac:chgData name="Rune Atle Johansen" userId="ffdd2c66-4727-40c9-a38a-f4acc60fc4a6" providerId="ADAL" clId="{965EC7EE-446C-444D-B8A7-1AC1549B449B}" dt="2019-11-13T13:04:31.167" v="74" actId="1076"/>
          <ac:picMkLst>
            <pc:docMk/>
            <pc:sldMk cId="2686473233" sldId="479"/>
            <ac:picMk id="3" creationId="{7EAB23CE-6AF7-4050-AFB6-58CC6B84B647}"/>
          </ac:picMkLst>
        </pc:picChg>
      </pc:sldChg>
      <pc:sldChg chg="modSp">
        <pc:chgData name="Rune Atle Johansen" userId="ffdd2c66-4727-40c9-a38a-f4acc60fc4a6" providerId="ADAL" clId="{965EC7EE-446C-444D-B8A7-1AC1549B449B}" dt="2019-11-13T13:14:04.033" v="89" actId="1037"/>
        <pc:sldMkLst>
          <pc:docMk/>
          <pc:sldMk cId="87700652" sldId="488"/>
        </pc:sldMkLst>
        <pc:spChg chg="mod">
          <ac:chgData name="Rune Atle Johansen" userId="ffdd2c66-4727-40c9-a38a-f4acc60fc4a6" providerId="ADAL" clId="{965EC7EE-446C-444D-B8A7-1AC1549B449B}" dt="2019-11-13T13:14:04.033" v="89" actId="1037"/>
          <ac:spMkLst>
            <pc:docMk/>
            <pc:sldMk cId="87700652" sldId="488"/>
            <ac:spMk id="3" creationId="{CF48B4B0-15B4-43CB-99C6-62A2725EDA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8C968-E90B-4ABB-9C1A-E04C99FCA84C}" type="datetimeFigureOut">
              <a:rPr lang="da-DK" smtClean="0"/>
              <a:t>13-11-2019</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EA6E2-BB27-49A3-A6A5-428A703EB815}" type="slidenum">
              <a:rPr lang="da-DK" smtClean="0"/>
              <a:t>‹#›</a:t>
            </a:fld>
            <a:endParaRPr lang="da-DK" dirty="0"/>
          </a:p>
        </p:txBody>
      </p:sp>
    </p:spTree>
    <p:extLst>
      <p:ext uri="{BB962C8B-B14F-4D97-AF65-F5344CB8AC3E}">
        <p14:creationId xmlns:p14="http://schemas.microsoft.com/office/powerpoint/2010/main" val="114667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02B09C-6ED7-4951-BA3F-E3B606578127}" type="slidenum">
              <a:rPr lang="da-DK" smtClean="0"/>
              <a:t>11</a:t>
            </a:fld>
            <a:endParaRPr lang="da-DK"/>
          </a:p>
        </p:txBody>
      </p:sp>
    </p:spTree>
    <p:extLst>
      <p:ext uri="{BB962C8B-B14F-4D97-AF65-F5344CB8AC3E}">
        <p14:creationId xmlns:p14="http://schemas.microsoft.com/office/powerpoint/2010/main" val="326355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02B09C-6ED7-4951-BA3F-E3B606578127}" type="slidenum">
              <a:rPr lang="da-DK" smtClean="0"/>
              <a:t>14</a:t>
            </a:fld>
            <a:endParaRPr lang="da-DK"/>
          </a:p>
        </p:txBody>
      </p:sp>
    </p:spTree>
    <p:extLst>
      <p:ext uri="{BB962C8B-B14F-4D97-AF65-F5344CB8AC3E}">
        <p14:creationId xmlns:p14="http://schemas.microsoft.com/office/powerpoint/2010/main" val="215883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02B09C-6ED7-4951-BA3F-E3B606578127}" type="slidenum">
              <a:rPr lang="da-DK" smtClean="0"/>
              <a:t>31</a:t>
            </a:fld>
            <a:endParaRPr lang="da-DK"/>
          </a:p>
        </p:txBody>
      </p:sp>
    </p:spTree>
    <p:extLst>
      <p:ext uri="{BB962C8B-B14F-4D97-AF65-F5344CB8AC3E}">
        <p14:creationId xmlns:p14="http://schemas.microsoft.com/office/powerpoint/2010/main" val="301207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4FAD4305-C72E-49E4-B49E-42C6F09FD1C8}"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328169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721B90F-636E-47C2-8167-C9C195593A42}"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45621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3AF1D13-7C0D-4C9A-BB80-061BF383073F}"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76330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366632-D602-48DE-93EC-8F96B24FE0A1}"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54929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24E5A719-F65D-4BCD-B10E-B7EF74746332}"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5740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76778FD-241E-498D-8F37-A1B817104132}" type="datetime1">
              <a:rPr lang="da-DK" smtClean="0"/>
              <a:t>13-11-2019</a:t>
            </a:fld>
            <a:endParaRPr lang="da-DK" dirty="0"/>
          </a:p>
        </p:txBody>
      </p:sp>
      <p:sp>
        <p:nvSpPr>
          <p:cNvPr id="6" name="Pladsholder til sidefod 5"/>
          <p:cNvSpPr>
            <a:spLocks noGrp="1"/>
          </p:cNvSpPr>
          <p:nvPr>
            <p:ph type="ftr" sz="quarter" idx="11"/>
          </p:nvPr>
        </p:nvSpPr>
        <p:spPr/>
        <p:txBody>
          <a:bodyPr/>
          <a:lstStyle/>
          <a:p>
            <a:r>
              <a:rPr lang="da-DK" dirty="0"/>
              <a:t>Internal version - October-2019</a:t>
            </a:r>
          </a:p>
        </p:txBody>
      </p:sp>
      <p:sp>
        <p:nvSpPr>
          <p:cNvPr id="7" name="Pladsholder til slidenummer 6"/>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28981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664825B1-3F1C-4A72-88B9-CC2AEC990F48}" type="datetime1">
              <a:rPr lang="da-DK" smtClean="0"/>
              <a:t>13-11-2019</a:t>
            </a:fld>
            <a:endParaRPr lang="da-DK" dirty="0"/>
          </a:p>
        </p:txBody>
      </p:sp>
      <p:sp>
        <p:nvSpPr>
          <p:cNvPr id="8" name="Pladsholder til sidefod 7"/>
          <p:cNvSpPr>
            <a:spLocks noGrp="1"/>
          </p:cNvSpPr>
          <p:nvPr>
            <p:ph type="ftr" sz="quarter" idx="11"/>
          </p:nvPr>
        </p:nvSpPr>
        <p:spPr/>
        <p:txBody>
          <a:bodyPr/>
          <a:lstStyle/>
          <a:p>
            <a:r>
              <a:rPr lang="da-DK" dirty="0"/>
              <a:t>Internal version - October-2019</a:t>
            </a:r>
          </a:p>
        </p:txBody>
      </p:sp>
      <p:sp>
        <p:nvSpPr>
          <p:cNvPr id="9" name="Pladsholder til slidenummer 8"/>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85935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13348E28-16D8-48C0-8936-157BB9684514}" type="datetime1">
              <a:rPr lang="da-DK" smtClean="0"/>
              <a:t>13-11-2019</a:t>
            </a:fld>
            <a:endParaRPr lang="da-DK" dirty="0"/>
          </a:p>
        </p:txBody>
      </p:sp>
      <p:sp>
        <p:nvSpPr>
          <p:cNvPr id="4" name="Pladsholder til sidefod 3"/>
          <p:cNvSpPr>
            <a:spLocks noGrp="1"/>
          </p:cNvSpPr>
          <p:nvPr>
            <p:ph type="ftr" sz="quarter" idx="11"/>
          </p:nvPr>
        </p:nvSpPr>
        <p:spPr/>
        <p:txBody>
          <a:bodyPr/>
          <a:lstStyle/>
          <a:p>
            <a:r>
              <a:rPr lang="da-DK" dirty="0"/>
              <a:t>Internal version - October-2019</a:t>
            </a:r>
          </a:p>
        </p:txBody>
      </p:sp>
      <p:sp>
        <p:nvSpPr>
          <p:cNvPr id="5" name="Pladsholder til slidenummer 4"/>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96181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66169E2-7C2B-45A0-A028-B124B0C1F9F3}" type="datetime1">
              <a:rPr lang="da-DK" smtClean="0"/>
              <a:t>13-11-2019</a:t>
            </a:fld>
            <a:endParaRPr lang="da-DK" dirty="0"/>
          </a:p>
        </p:txBody>
      </p:sp>
      <p:sp>
        <p:nvSpPr>
          <p:cNvPr id="3" name="Pladsholder til sidefod 2"/>
          <p:cNvSpPr>
            <a:spLocks noGrp="1"/>
          </p:cNvSpPr>
          <p:nvPr>
            <p:ph type="ftr" sz="quarter" idx="11"/>
          </p:nvPr>
        </p:nvSpPr>
        <p:spPr/>
        <p:txBody>
          <a:bodyPr/>
          <a:lstStyle/>
          <a:p>
            <a:r>
              <a:rPr lang="da-DK" dirty="0"/>
              <a:t>Internal version - October-2019</a:t>
            </a:r>
          </a:p>
        </p:txBody>
      </p:sp>
      <p:sp>
        <p:nvSpPr>
          <p:cNvPr id="4" name="Pladsholder til slidenummer 3"/>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30002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AB9CF58-3F15-4EE4-9A26-7ECDF04A102E}" type="datetime1">
              <a:rPr lang="da-DK" smtClean="0"/>
              <a:t>13-11-2019</a:t>
            </a:fld>
            <a:endParaRPr lang="da-DK" dirty="0"/>
          </a:p>
        </p:txBody>
      </p:sp>
      <p:sp>
        <p:nvSpPr>
          <p:cNvPr id="6" name="Pladsholder til sidefod 5"/>
          <p:cNvSpPr>
            <a:spLocks noGrp="1"/>
          </p:cNvSpPr>
          <p:nvPr>
            <p:ph type="ftr" sz="quarter" idx="11"/>
          </p:nvPr>
        </p:nvSpPr>
        <p:spPr/>
        <p:txBody>
          <a:bodyPr/>
          <a:lstStyle/>
          <a:p>
            <a:r>
              <a:rPr lang="da-DK" dirty="0"/>
              <a:t>Internal version - October-2019</a:t>
            </a:r>
          </a:p>
        </p:txBody>
      </p:sp>
      <p:sp>
        <p:nvSpPr>
          <p:cNvPr id="7" name="Pladsholder til slidenummer 6"/>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66669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22BE7CC9-18ED-43D6-B37D-E694871C8041}" type="datetime1">
              <a:rPr lang="da-DK" smtClean="0"/>
              <a:t>13-11-2019</a:t>
            </a:fld>
            <a:endParaRPr lang="da-DK" dirty="0"/>
          </a:p>
        </p:txBody>
      </p:sp>
      <p:sp>
        <p:nvSpPr>
          <p:cNvPr id="6" name="Pladsholder til sidefod 5"/>
          <p:cNvSpPr>
            <a:spLocks noGrp="1"/>
          </p:cNvSpPr>
          <p:nvPr>
            <p:ph type="ftr" sz="quarter" idx="11"/>
          </p:nvPr>
        </p:nvSpPr>
        <p:spPr/>
        <p:txBody>
          <a:bodyPr/>
          <a:lstStyle/>
          <a:p>
            <a:r>
              <a:rPr lang="da-DK" dirty="0"/>
              <a:t>Internal version - October-2019</a:t>
            </a:r>
          </a:p>
        </p:txBody>
      </p:sp>
      <p:sp>
        <p:nvSpPr>
          <p:cNvPr id="7" name="Pladsholder til slidenummer 6"/>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2254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DE292-CFA6-40F4-A07A-12AA56072104}" type="datetime1">
              <a:rPr lang="da-DK" smtClean="0"/>
              <a:t>13-11-2019</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dirty="0"/>
              <a:t>Internal version - October-2019</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166E3-1F4F-46CB-92CE-96DE0AB8EE24}" type="slidenum">
              <a:rPr lang="da-DK" smtClean="0"/>
              <a:t>‹#›</a:t>
            </a:fld>
            <a:endParaRPr lang="da-DK" dirty="0"/>
          </a:p>
        </p:txBody>
      </p:sp>
    </p:spTree>
    <p:extLst>
      <p:ext uri="{BB962C8B-B14F-4D97-AF65-F5344CB8AC3E}">
        <p14:creationId xmlns:p14="http://schemas.microsoft.com/office/powerpoint/2010/main" val="389283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nboarding.hrmts.net/"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tinyurl.com/vdn75pe"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17607" y="5291984"/>
            <a:ext cx="3150000" cy="97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142999" y="2655839"/>
            <a:ext cx="9959273" cy="1413877"/>
          </a:xfrm>
        </p:spPr>
        <p:txBody>
          <a:bodyPr>
            <a:normAutofit fontScale="90000"/>
          </a:bodyPr>
          <a:lstStyle/>
          <a:p>
            <a:pPr algn="l"/>
            <a:r>
              <a:rPr lang="da-DK" sz="5300">
                <a:solidFill>
                  <a:srgbClr val="3188C9"/>
                </a:solidFill>
                <a:latin typeface="Locator" charset="0"/>
                <a:ea typeface="Locator" charset="0"/>
                <a:cs typeface="Locator" charset="0"/>
              </a:rPr>
              <a:t>User </a:t>
            </a:r>
            <a:r>
              <a:rPr lang="da-DK" sz="5300" dirty="0">
                <a:solidFill>
                  <a:srgbClr val="3188C9"/>
                </a:solidFill>
                <a:latin typeface="Locator" charset="0"/>
                <a:ea typeface="Locator" charset="0"/>
                <a:cs typeface="Locator" charset="0"/>
              </a:rPr>
              <a:t>guide</a:t>
            </a:r>
            <a:br>
              <a:rPr lang="da-DK" dirty="0">
                <a:solidFill>
                  <a:srgbClr val="3188C9"/>
                </a:solidFill>
              </a:rPr>
            </a:br>
            <a:r>
              <a:rPr lang="da-DK" dirty="0">
                <a:solidFill>
                  <a:srgbClr val="3188C9"/>
                </a:solidFill>
                <a:latin typeface="Locator Black" pitchFamily="50" charset="0"/>
              </a:rPr>
              <a:t>Talent Onboarding Version 2</a:t>
            </a:r>
          </a:p>
        </p:txBody>
      </p:sp>
      <p:sp>
        <p:nvSpPr>
          <p:cNvPr id="4" name="Platshållare för sidfot 3">
            <a:extLst>
              <a:ext uri="{FF2B5EF4-FFF2-40B4-BE49-F238E27FC236}">
                <a16:creationId xmlns:a16="http://schemas.microsoft.com/office/drawing/2014/main" id="{8F948506-6416-489D-9C24-883E81F1CD89}"/>
              </a:ext>
            </a:extLst>
          </p:cNvPr>
          <p:cNvSpPr>
            <a:spLocks noGrp="1"/>
          </p:cNvSpPr>
          <p:nvPr>
            <p:ph type="ftr" sz="quarter" idx="11"/>
          </p:nvPr>
        </p:nvSpPr>
        <p:spPr/>
        <p:txBody>
          <a:bodyPr/>
          <a:lstStyle/>
          <a:p>
            <a:r>
              <a:rPr lang="da-DK"/>
              <a:t>Internal version - October-2019</a:t>
            </a:r>
            <a:endParaRPr lang="da-DK" dirty="0"/>
          </a:p>
        </p:txBody>
      </p:sp>
    </p:spTree>
    <p:extLst>
      <p:ext uri="{BB962C8B-B14F-4D97-AF65-F5344CB8AC3E}">
        <p14:creationId xmlns:p14="http://schemas.microsoft.com/office/powerpoint/2010/main" val="428901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5ECBE0C-39EF-40A0-93FC-3D8F3B9AA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ROLES</a:t>
            </a:r>
          </a:p>
        </p:txBody>
      </p:sp>
      <p:pic>
        <p:nvPicPr>
          <p:cNvPr id="3" name="Bildobjekt 2">
            <a:extLst>
              <a:ext uri="{FF2B5EF4-FFF2-40B4-BE49-F238E27FC236}">
                <a16:creationId xmlns:a16="http://schemas.microsoft.com/office/drawing/2014/main" id="{C5A8C98A-E949-4CA3-B64A-262F7FA4B2E6}"/>
              </a:ext>
            </a:extLst>
          </p:cNvPr>
          <p:cNvPicPr>
            <a:picLocks noChangeAspect="1"/>
          </p:cNvPicPr>
          <p:nvPr/>
        </p:nvPicPr>
        <p:blipFill>
          <a:blip r:embed="rId3"/>
          <a:stretch>
            <a:fillRect/>
          </a:stretch>
        </p:blipFill>
        <p:spPr>
          <a:xfrm>
            <a:off x="4389120" y="1932266"/>
            <a:ext cx="2951658" cy="18532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4495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tbubbla: rektangel 14">
            <a:extLst>
              <a:ext uri="{FF2B5EF4-FFF2-40B4-BE49-F238E27FC236}">
                <a16:creationId xmlns:a16="http://schemas.microsoft.com/office/drawing/2014/main" id="{08678BFF-BCA3-47C7-9F3A-6E2869545310}"/>
              </a:ext>
            </a:extLst>
          </p:cNvPr>
          <p:cNvSpPr/>
          <p:nvPr/>
        </p:nvSpPr>
        <p:spPr>
          <a:xfrm>
            <a:off x="1947545" y="5816817"/>
            <a:ext cx="8730666" cy="792723"/>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titel 2"/>
          <p:cNvSpPr>
            <a:spLocks noGrp="1"/>
          </p:cNvSpPr>
          <p:nvPr>
            <p:ph type="subTitle" idx="1"/>
          </p:nvPr>
        </p:nvSpPr>
        <p:spPr>
          <a:xfrm>
            <a:off x="264032" y="848011"/>
            <a:ext cx="10827119" cy="4222864"/>
          </a:xfrm>
        </p:spPr>
        <p:txBody>
          <a:bodyPr vert="horz" lIns="91440" tIns="45720" rIns="91440" bIns="45720" rtlCol="0" anchor="t">
            <a:noAutofit/>
          </a:bodyPr>
          <a:lstStyle/>
          <a:p>
            <a:pPr algn="l"/>
            <a:r>
              <a:rPr lang="da-DK" sz="3200" b="1" dirty="0">
                <a:solidFill>
                  <a:srgbClr val="3188C9"/>
                </a:solidFill>
                <a:latin typeface="Locator" pitchFamily="50" charset="0"/>
              </a:rPr>
              <a:t>There are two user roles in Talent Onboarding:</a:t>
            </a:r>
          </a:p>
          <a:p>
            <a:pPr marL="800100" lvl="1" indent="-342900" algn="l">
              <a:buFont typeface="Wingdings" panose="05000000000000000000" pitchFamily="2" charset="2"/>
              <a:buChar char="Ø"/>
            </a:pPr>
            <a:r>
              <a:rPr lang="da-DK" sz="2800" dirty="0">
                <a:solidFill>
                  <a:srgbClr val="3188C9"/>
                </a:solidFill>
                <a:latin typeface="Locator" pitchFamily="50" charset="0"/>
              </a:rPr>
              <a:t>User: Have access to all functions but Administration menu.</a:t>
            </a:r>
          </a:p>
          <a:p>
            <a:pPr marL="1257300" lvl="2" indent="-342900" algn="l">
              <a:buFont typeface="Wingdings" panose="05000000000000000000" pitchFamily="2" charset="2"/>
              <a:buChar char="Ø"/>
            </a:pPr>
            <a:r>
              <a:rPr lang="da-DK" sz="2200" dirty="0">
                <a:solidFill>
                  <a:srgbClr val="3188C9"/>
                </a:solidFill>
                <a:latin typeface="Locator"/>
              </a:rPr>
              <a:t>Users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select</a:t>
            </a:r>
            <a:r>
              <a:rPr lang="da-DK" sz="2200" dirty="0">
                <a:solidFill>
                  <a:srgbClr val="3188C9"/>
                </a:solidFill>
                <a:latin typeface="Locator"/>
              </a:rPr>
              <a:t> </a:t>
            </a:r>
            <a:r>
              <a:rPr lang="da-DK" sz="2200" dirty="0" err="1">
                <a:solidFill>
                  <a:srgbClr val="3188C9"/>
                </a:solidFill>
                <a:latin typeface="Locator"/>
              </a:rPr>
              <a:t>between</a:t>
            </a:r>
            <a:r>
              <a:rPr lang="da-DK" sz="2200" dirty="0">
                <a:solidFill>
                  <a:srgbClr val="3188C9"/>
                </a:solidFill>
                <a:latin typeface="Locator"/>
              </a:rPr>
              <a:t> all </a:t>
            </a:r>
            <a:r>
              <a:rPr lang="da-DK" sz="2200" dirty="0" err="1">
                <a:solidFill>
                  <a:srgbClr val="3188C9"/>
                </a:solidFill>
                <a:latin typeface="Locator"/>
              </a:rPr>
              <a:t>process</a:t>
            </a:r>
            <a:r>
              <a:rPr lang="da-DK" sz="2200" dirty="0">
                <a:solidFill>
                  <a:srgbClr val="3188C9"/>
                </a:solidFill>
                <a:latin typeface="Locator"/>
              </a:rPr>
              <a:t> templates </a:t>
            </a:r>
            <a:r>
              <a:rPr lang="da-DK" sz="2200" dirty="0" err="1">
                <a:solidFill>
                  <a:srgbClr val="FF0000"/>
                </a:solidFill>
                <a:latin typeface="Locator"/>
              </a:rPr>
              <a:t>when</a:t>
            </a:r>
            <a:r>
              <a:rPr lang="da-DK" sz="2200" dirty="0">
                <a:solidFill>
                  <a:srgbClr val="FF0000"/>
                </a:solidFill>
                <a:latin typeface="Locator"/>
              </a:rPr>
              <a:t> </a:t>
            </a:r>
            <a:r>
              <a:rPr lang="da-DK" sz="2200" dirty="0" err="1">
                <a:solidFill>
                  <a:srgbClr val="FF0000"/>
                </a:solidFill>
                <a:latin typeface="Locator"/>
              </a:rPr>
              <a:t>starting</a:t>
            </a:r>
            <a:r>
              <a:rPr lang="da-DK" sz="2200" dirty="0">
                <a:solidFill>
                  <a:srgbClr val="FF0000"/>
                </a:solidFill>
                <a:latin typeface="Locator"/>
              </a:rPr>
              <a:t> a </a:t>
            </a:r>
            <a:r>
              <a:rPr lang="da-DK" sz="2200" dirty="0" err="1">
                <a:solidFill>
                  <a:srgbClr val="FF0000"/>
                </a:solidFill>
                <a:latin typeface="Locator"/>
              </a:rPr>
              <a:t>process</a:t>
            </a:r>
            <a:r>
              <a:rPr lang="da-DK" sz="2200" dirty="0">
                <a:solidFill>
                  <a:srgbClr val="FF0000"/>
                </a:solidFill>
                <a:latin typeface="Locator"/>
              </a:rPr>
              <a:t>.</a:t>
            </a:r>
          </a:p>
          <a:p>
            <a:pPr marL="1257300" lvl="2" indent="-342900" algn="l">
              <a:buFont typeface="Wingdings" panose="05000000000000000000" pitchFamily="2" charset="2"/>
              <a:buChar char="Ø"/>
            </a:pPr>
            <a:r>
              <a:rPr lang="da-DK" sz="2200" dirty="0">
                <a:solidFill>
                  <a:srgbClr val="3188C9"/>
                </a:solidFill>
                <a:latin typeface="Locator"/>
              </a:rPr>
              <a:t>Users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only</a:t>
            </a:r>
            <a:r>
              <a:rPr lang="da-DK" sz="2200" dirty="0">
                <a:solidFill>
                  <a:srgbClr val="3188C9"/>
                </a:solidFill>
                <a:latin typeface="Locator"/>
              </a:rPr>
              <a:t> </a:t>
            </a:r>
            <a:r>
              <a:rPr lang="da-DK" sz="2200" dirty="0" err="1">
                <a:solidFill>
                  <a:srgbClr val="3188C9"/>
                </a:solidFill>
                <a:latin typeface="Locator"/>
              </a:rPr>
              <a:t>see</a:t>
            </a:r>
            <a:r>
              <a:rPr lang="da-DK" sz="2200" dirty="0">
                <a:solidFill>
                  <a:srgbClr val="3188C9"/>
                </a:solidFill>
                <a:latin typeface="Locator"/>
              </a:rPr>
              <a:t> </a:t>
            </a:r>
            <a:r>
              <a:rPr lang="da-DK" sz="2200" dirty="0" err="1">
                <a:solidFill>
                  <a:srgbClr val="3188C9"/>
                </a:solidFill>
                <a:latin typeface="Locator"/>
              </a:rPr>
              <a:t>their</a:t>
            </a:r>
            <a:r>
              <a:rPr lang="da-DK" sz="2200" dirty="0">
                <a:solidFill>
                  <a:srgbClr val="3188C9"/>
                </a:solidFill>
                <a:latin typeface="Locator"/>
              </a:rPr>
              <a:t> </a:t>
            </a:r>
            <a:r>
              <a:rPr lang="da-DK" sz="2200" dirty="0" err="1">
                <a:solidFill>
                  <a:srgbClr val="3188C9"/>
                </a:solidFill>
                <a:latin typeface="Locator"/>
              </a:rPr>
              <a:t>own</a:t>
            </a:r>
            <a:r>
              <a:rPr lang="da-DK" sz="2200" dirty="0">
                <a:solidFill>
                  <a:srgbClr val="3188C9"/>
                </a:solidFill>
                <a:latin typeface="Locator"/>
              </a:rPr>
              <a:t> </a:t>
            </a:r>
            <a:r>
              <a:rPr lang="da-DK" sz="2200" dirty="0" err="1">
                <a:solidFill>
                  <a:srgbClr val="3188C9"/>
                </a:solidFill>
                <a:latin typeface="Locator"/>
              </a:rPr>
              <a:t>processes</a:t>
            </a:r>
            <a:r>
              <a:rPr lang="da-DK" sz="2200" dirty="0">
                <a:solidFill>
                  <a:srgbClr val="3188C9"/>
                </a:solidFill>
                <a:latin typeface="Locator"/>
              </a:rPr>
              <a:t>.</a:t>
            </a:r>
            <a:endParaRPr lang="da-DK" dirty="0">
              <a:latin typeface="Locator"/>
            </a:endParaRPr>
          </a:p>
          <a:p>
            <a:pPr marL="1257300" lvl="2" indent="-342900" algn="l">
              <a:buFont typeface="Wingdings" panose="05000000000000000000" pitchFamily="2" charset="2"/>
              <a:buChar char="Ø"/>
            </a:pPr>
            <a:r>
              <a:rPr lang="da-DK" sz="2200" dirty="0">
                <a:solidFill>
                  <a:srgbClr val="3188C9"/>
                </a:solidFill>
                <a:latin typeface="Locator" pitchFamily="50" charset="0"/>
              </a:rPr>
              <a:t>Users can only see portals for their own processes.</a:t>
            </a:r>
          </a:p>
          <a:p>
            <a:pPr marL="800100" lvl="1" indent="-342900" algn="l">
              <a:buFont typeface="Wingdings" panose="05000000000000000000" pitchFamily="2" charset="2"/>
              <a:buChar char="Ø"/>
            </a:pPr>
            <a:endParaRPr lang="da-DK" sz="2800" dirty="0">
              <a:solidFill>
                <a:srgbClr val="3188C9"/>
              </a:solidFill>
              <a:latin typeface="Locator" pitchFamily="50" charset="0"/>
            </a:endParaRPr>
          </a:p>
          <a:p>
            <a:pPr marL="800100" lvl="1" indent="-342900" algn="l">
              <a:buFont typeface="Wingdings" panose="05000000000000000000" pitchFamily="2" charset="2"/>
              <a:buChar char="Ø"/>
            </a:pPr>
            <a:r>
              <a:rPr lang="da-DK" sz="2800" dirty="0">
                <a:solidFill>
                  <a:srgbClr val="3188C9"/>
                </a:solidFill>
                <a:latin typeface="Locator" pitchFamily="50" charset="0"/>
              </a:rPr>
              <a:t>Administrator: Have access to all functions including Administration menu.</a:t>
            </a:r>
          </a:p>
          <a:p>
            <a:pPr marL="1257300" lvl="2" indent="-342900" algn="l">
              <a:buFont typeface="Wingdings" panose="05000000000000000000" pitchFamily="2" charset="2"/>
              <a:buChar char="Ø"/>
            </a:pPr>
            <a:r>
              <a:rPr lang="da-DK" sz="2200" dirty="0">
                <a:solidFill>
                  <a:srgbClr val="FF0000"/>
                </a:solidFill>
                <a:latin typeface="Locator"/>
              </a:rPr>
              <a:t>Administrators </a:t>
            </a:r>
            <a:r>
              <a:rPr lang="da-DK" sz="2200" dirty="0" err="1">
                <a:solidFill>
                  <a:srgbClr val="FF0000"/>
                </a:solidFill>
                <a:latin typeface="Locator"/>
              </a:rPr>
              <a:t>can</a:t>
            </a:r>
            <a:r>
              <a:rPr lang="da-DK" sz="2200" dirty="0">
                <a:solidFill>
                  <a:srgbClr val="FF0000"/>
                </a:solidFill>
                <a:latin typeface="Locator"/>
              </a:rPr>
              <a:t> </a:t>
            </a:r>
            <a:r>
              <a:rPr lang="da-DK" sz="2200" dirty="0" err="1">
                <a:solidFill>
                  <a:srgbClr val="FF0000"/>
                </a:solidFill>
                <a:latin typeface="Locator"/>
              </a:rPr>
              <a:t>select</a:t>
            </a:r>
            <a:r>
              <a:rPr lang="da-DK" sz="2200" dirty="0">
                <a:solidFill>
                  <a:srgbClr val="FF0000"/>
                </a:solidFill>
                <a:latin typeface="Locator"/>
              </a:rPr>
              <a:t> </a:t>
            </a:r>
            <a:r>
              <a:rPr lang="da-DK" sz="2200" dirty="0" err="1">
                <a:solidFill>
                  <a:srgbClr val="FF0000"/>
                </a:solidFill>
                <a:latin typeface="Locator"/>
              </a:rPr>
              <a:t>between</a:t>
            </a:r>
            <a:r>
              <a:rPr lang="da-DK" sz="2200" dirty="0">
                <a:solidFill>
                  <a:srgbClr val="FF0000"/>
                </a:solidFill>
                <a:latin typeface="Locator"/>
              </a:rPr>
              <a:t> all </a:t>
            </a:r>
            <a:r>
              <a:rPr lang="da-DK" sz="2200" dirty="0" err="1">
                <a:solidFill>
                  <a:srgbClr val="FF0000"/>
                </a:solidFill>
                <a:latin typeface="Locator"/>
              </a:rPr>
              <a:t>process</a:t>
            </a:r>
            <a:r>
              <a:rPr lang="da-DK" sz="2200" dirty="0">
                <a:solidFill>
                  <a:srgbClr val="FF0000"/>
                </a:solidFill>
                <a:latin typeface="Locator"/>
              </a:rPr>
              <a:t> templates </a:t>
            </a:r>
            <a:r>
              <a:rPr lang="da-DK" sz="2200" dirty="0" err="1">
                <a:solidFill>
                  <a:srgbClr val="FF0000"/>
                </a:solidFill>
                <a:latin typeface="Locator"/>
              </a:rPr>
              <a:t>when</a:t>
            </a:r>
            <a:r>
              <a:rPr lang="da-DK" sz="2200" dirty="0">
                <a:solidFill>
                  <a:srgbClr val="FF0000"/>
                </a:solidFill>
                <a:latin typeface="Locator"/>
              </a:rPr>
              <a:t> </a:t>
            </a:r>
            <a:r>
              <a:rPr lang="da-DK" sz="2200" dirty="0" err="1">
                <a:solidFill>
                  <a:srgbClr val="FF0000"/>
                </a:solidFill>
                <a:latin typeface="Locator"/>
              </a:rPr>
              <a:t>starting</a:t>
            </a:r>
            <a:r>
              <a:rPr lang="da-DK" sz="2200" dirty="0">
                <a:solidFill>
                  <a:srgbClr val="FF0000"/>
                </a:solidFill>
                <a:latin typeface="Locator"/>
              </a:rPr>
              <a:t> a </a:t>
            </a:r>
            <a:r>
              <a:rPr lang="da-DK" sz="2200" dirty="0" err="1">
                <a:solidFill>
                  <a:srgbClr val="FF0000"/>
                </a:solidFill>
                <a:latin typeface="Locator"/>
              </a:rPr>
              <a:t>process</a:t>
            </a:r>
            <a:r>
              <a:rPr lang="da-DK" sz="2200" dirty="0">
                <a:solidFill>
                  <a:srgbClr val="FF0000"/>
                </a:solidFill>
                <a:latin typeface="Locator"/>
              </a:rPr>
              <a:t>.</a:t>
            </a:r>
          </a:p>
          <a:p>
            <a:pPr marL="1257300" lvl="2" indent="-342900" algn="l">
              <a:buFont typeface="Wingdings" panose="05000000000000000000" pitchFamily="2" charset="2"/>
              <a:buChar char="Ø"/>
            </a:pPr>
            <a:r>
              <a:rPr lang="da-DK" sz="2200" dirty="0">
                <a:solidFill>
                  <a:srgbClr val="3188C9"/>
                </a:solidFill>
                <a:latin typeface="Locator"/>
              </a:rPr>
              <a:t>Administrators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see</a:t>
            </a:r>
            <a:r>
              <a:rPr lang="da-DK" sz="2200" dirty="0">
                <a:solidFill>
                  <a:srgbClr val="3188C9"/>
                </a:solidFill>
                <a:latin typeface="Locator"/>
              </a:rPr>
              <a:t> all </a:t>
            </a:r>
            <a:r>
              <a:rPr lang="da-DK" sz="2200" dirty="0" err="1">
                <a:solidFill>
                  <a:srgbClr val="3188C9"/>
                </a:solidFill>
                <a:latin typeface="Locator"/>
              </a:rPr>
              <a:t>processes</a:t>
            </a:r>
            <a:r>
              <a:rPr lang="da-DK" sz="2200" dirty="0">
                <a:solidFill>
                  <a:srgbClr val="3188C9"/>
                </a:solidFill>
                <a:latin typeface="Locator"/>
              </a:rPr>
              <a:t>.</a:t>
            </a:r>
            <a:endParaRPr lang="da-DK" dirty="0">
              <a:latin typeface="Locator"/>
            </a:endParaRPr>
          </a:p>
          <a:p>
            <a:pPr marL="1257300" lvl="2" indent="-342900" algn="l">
              <a:buFont typeface="Wingdings" panose="05000000000000000000" pitchFamily="2" charset="2"/>
              <a:buChar char="Ø"/>
            </a:pPr>
            <a:r>
              <a:rPr lang="da-DK" sz="2200" dirty="0">
                <a:solidFill>
                  <a:srgbClr val="3188C9"/>
                </a:solidFill>
                <a:latin typeface="Locator"/>
              </a:rPr>
              <a:t>Administrators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see</a:t>
            </a:r>
            <a:r>
              <a:rPr lang="da-DK" sz="2200" dirty="0">
                <a:solidFill>
                  <a:srgbClr val="3188C9"/>
                </a:solidFill>
                <a:latin typeface="Locator"/>
              </a:rPr>
              <a:t> all </a:t>
            </a:r>
            <a:r>
              <a:rPr lang="da-DK" sz="2200" dirty="0" err="1">
                <a:solidFill>
                  <a:srgbClr val="3188C9"/>
                </a:solidFill>
                <a:latin typeface="Locator"/>
              </a:rPr>
              <a:t>process</a:t>
            </a:r>
            <a:r>
              <a:rPr lang="da-DK" sz="2200" dirty="0">
                <a:solidFill>
                  <a:srgbClr val="3188C9"/>
                </a:solidFill>
                <a:latin typeface="Locator"/>
              </a:rPr>
              <a:t>- and portal templates.</a:t>
            </a:r>
          </a:p>
          <a:p>
            <a:pPr algn="l"/>
            <a:endParaRPr lang="da-DK" sz="2800" dirty="0">
              <a:solidFill>
                <a:srgbClr val="3188C9"/>
              </a:solidFill>
              <a:latin typeface="Locator" pitchFamily="50" charset="0"/>
            </a:endParaRPr>
          </a:p>
          <a:p>
            <a:pPr marL="800100" lvl="1" indent="-342900" algn="l">
              <a:buFont typeface="Wingdings" panose="05000000000000000000" pitchFamily="2" charset="2"/>
              <a:buChar char="Ø"/>
            </a:pPr>
            <a:endParaRPr lang="da-DK" sz="1800" dirty="0">
              <a:solidFill>
                <a:srgbClr val="3188C9"/>
              </a:solidFill>
              <a:latin typeface="Locator" pitchFamily="50" charset="0"/>
            </a:endParaRPr>
          </a:p>
          <a:p>
            <a:pPr lvl="1" algn="l"/>
            <a:endParaRPr lang="da-DK" dirty="0">
              <a:solidFill>
                <a:srgbClr val="3188C9"/>
              </a:solidFill>
              <a:latin typeface="Locator" pitchFamily="50" charset="0"/>
            </a:endParaRPr>
          </a:p>
          <a:p>
            <a:pPr lvl="1" algn="l"/>
            <a:endParaRPr lang="da-DK" dirty="0">
              <a:solidFill>
                <a:srgbClr val="3188C9"/>
              </a:solidFill>
              <a:latin typeface="Locator" pitchFamily="50" charset="0"/>
            </a:endParaRPr>
          </a:p>
        </p:txBody>
      </p:sp>
      <p:sp>
        <p:nvSpPr>
          <p:cNvPr id="7" name="Titel 1"/>
          <p:cNvSpPr txBox="1">
            <a:spLocks/>
          </p:cNvSpPr>
          <p:nvPr/>
        </p:nvSpPr>
        <p:spPr>
          <a:xfrm>
            <a:off x="0" y="34838"/>
            <a:ext cx="1777645" cy="646806"/>
          </a:xfrm>
          <a:prstGeom prst="rect">
            <a:avLst/>
          </a:prstGeom>
        </p:spPr>
        <p:txBody>
          <a:bodyPr vert="horz" lIns="91440" tIns="45720" rIns="91440" bIns="45720" rtlCol="0" anchor="ctr">
            <a:normAutofit/>
          </a:bodyPr>
          <a:lstStyle>
            <a:lvl1pPr marL="1143000" indent="-1143000" algn="ctr">
              <a:lnSpc>
                <a:spcPct val="90000"/>
              </a:lnSpc>
              <a:spcBef>
                <a:spcPct val="0"/>
              </a:spcBef>
              <a:buFont typeface="+mj-lt"/>
              <a:buAutoNum type="arabicPeriod"/>
              <a:defRPr sz="6000" b="1">
                <a:solidFill>
                  <a:srgbClr val="2F7FBF"/>
                </a:solidFill>
                <a:latin typeface="Locator Black" pitchFamily="50" charset="0"/>
                <a:ea typeface="+mj-ea"/>
                <a:cs typeface="+mj-cs"/>
              </a:defRPr>
            </a:lvl1pPr>
          </a:lstStyle>
          <a:p>
            <a:pPr marL="0" indent="0">
              <a:lnSpc>
                <a:spcPct val="100000"/>
              </a:lnSpc>
              <a:buNone/>
            </a:pPr>
            <a:r>
              <a:rPr lang="da-DK" sz="3000" dirty="0"/>
              <a:t>ROLES</a:t>
            </a:r>
          </a:p>
        </p:txBody>
      </p:sp>
      <p:sp>
        <p:nvSpPr>
          <p:cNvPr id="4" name="Rektangel 3">
            <a:extLst>
              <a:ext uri="{FF2B5EF4-FFF2-40B4-BE49-F238E27FC236}">
                <a16:creationId xmlns:a16="http://schemas.microsoft.com/office/drawing/2014/main" id="{6F6DED23-0824-4460-AE6F-C101B461A7A8}"/>
              </a:ext>
            </a:extLst>
          </p:cNvPr>
          <p:cNvSpPr/>
          <p:nvPr/>
        </p:nvSpPr>
        <p:spPr>
          <a:xfrm>
            <a:off x="1952262" y="5845393"/>
            <a:ext cx="8273143" cy="646331"/>
          </a:xfrm>
          <a:prstGeom prst="rect">
            <a:avLst/>
          </a:prstGeom>
        </p:spPr>
        <p:txBody>
          <a:bodyPr wrap="square">
            <a:spAutoFit/>
          </a:bodyPr>
          <a:lstStyle/>
          <a:p>
            <a:r>
              <a:rPr lang="da-DK" b="1" dirty="0">
                <a:solidFill>
                  <a:schemeClr val="bg1"/>
                </a:solidFill>
                <a:latin typeface="Locator" pitchFamily="50" charset="0"/>
              </a:rPr>
              <a:t>PLEASE NOTE: </a:t>
            </a:r>
            <a:r>
              <a:rPr lang="da-DK" dirty="0">
                <a:solidFill>
                  <a:schemeClr val="bg1"/>
                </a:solidFill>
                <a:latin typeface="Locator" pitchFamily="50" charset="0"/>
              </a:rPr>
              <a:t>Task assignee does </a:t>
            </a:r>
            <a:r>
              <a:rPr lang="da-DK" b="1" dirty="0">
                <a:solidFill>
                  <a:schemeClr val="bg1"/>
                </a:solidFill>
                <a:latin typeface="Locator" pitchFamily="50" charset="0"/>
              </a:rPr>
              <a:t>not </a:t>
            </a:r>
            <a:r>
              <a:rPr lang="da-DK" dirty="0">
                <a:solidFill>
                  <a:schemeClr val="bg1"/>
                </a:solidFill>
                <a:latin typeface="Locator" pitchFamily="50" charset="0"/>
              </a:rPr>
              <a:t>need user access to Talent Onboarding. Task assignee can be anyone with an email address. </a:t>
            </a:r>
          </a:p>
        </p:txBody>
      </p:sp>
    </p:spTree>
    <p:extLst>
      <p:ext uri="{BB962C8B-B14F-4D97-AF65-F5344CB8AC3E}">
        <p14:creationId xmlns:p14="http://schemas.microsoft.com/office/powerpoint/2010/main" val="29615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5834" y="-79114"/>
            <a:ext cx="4036116" cy="838200"/>
          </a:xfrm>
        </p:spPr>
        <p:txBody>
          <a:bodyPr anchor="ctr">
            <a:normAutofit/>
          </a:bodyPr>
          <a:lstStyle/>
          <a:p>
            <a:r>
              <a:rPr lang="nb-NO" sz="3000" dirty="0">
                <a:solidFill>
                  <a:srgbClr val="3188C9"/>
                </a:solidFill>
                <a:latin typeface="Locator Black" pitchFamily="50" charset="0"/>
              </a:rPr>
              <a:t>ADMINISTRATION</a:t>
            </a:r>
            <a:endParaRPr lang="en-GB" sz="3000" dirty="0">
              <a:solidFill>
                <a:srgbClr val="3188C9"/>
              </a:solidFill>
              <a:latin typeface="Locator Black" pitchFamily="50" charset="0"/>
            </a:endParaRPr>
          </a:p>
        </p:txBody>
      </p:sp>
      <p:sp>
        <p:nvSpPr>
          <p:cNvPr id="4" name="Plassholder for tekst 3"/>
          <p:cNvSpPr>
            <a:spLocks noGrp="1"/>
          </p:cNvSpPr>
          <p:nvPr>
            <p:ph type="body" sz="half" idx="2"/>
          </p:nvPr>
        </p:nvSpPr>
        <p:spPr>
          <a:xfrm>
            <a:off x="135834" y="1152459"/>
            <a:ext cx="11775607" cy="3615931"/>
          </a:xfrm>
        </p:spPr>
        <p:txBody>
          <a:bodyPr vert="horz" lIns="91440" tIns="45720" rIns="91440" bIns="45720" rtlCol="0" anchor="t">
            <a:noAutofit/>
          </a:bodyPr>
          <a:lstStyle/>
          <a:p>
            <a:pPr marL="457200" indent="-457200">
              <a:buFont typeface="+mj-lt"/>
              <a:buAutoNum type="arabicPeriod"/>
            </a:pPr>
            <a:r>
              <a:rPr lang="nb-NO" sz="2000" dirty="0">
                <a:solidFill>
                  <a:srgbClr val="3188C9"/>
                </a:solidFill>
                <a:latin typeface="Locator" pitchFamily="50" charset="0"/>
              </a:rPr>
              <a:t>Create processes with unlimited number of tasks in </a:t>
            </a:r>
            <a:r>
              <a:rPr lang="nb-NO" sz="2000" b="1" dirty="0">
                <a:solidFill>
                  <a:srgbClr val="3188C9"/>
                </a:solidFill>
                <a:latin typeface="Locator" pitchFamily="50" charset="0"/>
              </a:rPr>
              <a:t>Process templates.</a:t>
            </a:r>
            <a:br>
              <a:rPr lang="nb-NO" b="1" dirty="0">
                <a:solidFill>
                  <a:srgbClr val="3188C9"/>
                </a:solidFill>
                <a:latin typeface="Locator" pitchFamily="50" charset="0"/>
              </a:rPr>
            </a:br>
            <a:endParaRPr lang="nb-NO" sz="2000" b="1" dirty="0">
              <a:solidFill>
                <a:srgbClr val="3188C9"/>
              </a:solidFill>
              <a:latin typeface="Locator" pitchFamily="50" charset="0"/>
            </a:endParaRPr>
          </a:p>
          <a:p>
            <a:pPr marL="457200" indent="-457200">
              <a:buFont typeface="+mj-lt"/>
              <a:buAutoNum type="arabicPeriod"/>
            </a:pPr>
            <a:r>
              <a:rPr lang="nb-NO" sz="2000" dirty="0">
                <a:solidFill>
                  <a:srgbClr val="3188C9"/>
                </a:solidFill>
                <a:latin typeface="Locator" pitchFamily="50" charset="0"/>
              </a:rPr>
              <a:t>Register users and roles in </a:t>
            </a:r>
            <a:r>
              <a:rPr lang="nb-NO" sz="2000" b="1" dirty="0">
                <a:solidFill>
                  <a:srgbClr val="3188C9"/>
                </a:solidFill>
                <a:latin typeface="Locator" pitchFamily="50" charset="0"/>
              </a:rPr>
              <a:t>Users.</a:t>
            </a:r>
            <a:br>
              <a:rPr lang="nb-NO" sz="2000" dirty="0">
                <a:solidFill>
                  <a:srgbClr val="3188C9"/>
                </a:solidFill>
                <a:latin typeface="Locator" pitchFamily="50" charset="0"/>
              </a:rPr>
            </a:br>
            <a:endParaRPr lang="nb-NO" sz="2000" dirty="0">
              <a:solidFill>
                <a:srgbClr val="3188C9"/>
              </a:solidFill>
              <a:latin typeface="Locator" pitchFamily="50" charset="0"/>
            </a:endParaRPr>
          </a:p>
          <a:p>
            <a:pPr marL="457200" indent="-457200">
              <a:buFont typeface="+mj-lt"/>
              <a:buAutoNum type="arabicPeriod"/>
            </a:pPr>
            <a:r>
              <a:rPr lang="nb-NO" sz="2000" dirty="0">
                <a:solidFill>
                  <a:srgbClr val="3188C9"/>
                </a:solidFill>
                <a:latin typeface="Locator" pitchFamily="50" charset="0"/>
              </a:rPr>
              <a:t>Set system e-mail language in </a:t>
            </a:r>
            <a:r>
              <a:rPr lang="nb-NO" sz="2000" b="1" dirty="0">
                <a:solidFill>
                  <a:srgbClr val="3188C9"/>
                </a:solidFill>
                <a:latin typeface="Locator" pitchFamily="50" charset="0"/>
              </a:rPr>
              <a:t>Settings.</a:t>
            </a:r>
            <a:br>
              <a:rPr lang="nb-NO" sz="2000" dirty="0">
                <a:solidFill>
                  <a:srgbClr val="3188C9"/>
                </a:solidFill>
                <a:latin typeface="Locator" pitchFamily="50" charset="0"/>
              </a:rPr>
            </a:br>
            <a:endParaRPr lang="nb-NO" sz="2000" dirty="0">
              <a:solidFill>
                <a:srgbClr val="3188C9"/>
              </a:solidFill>
              <a:latin typeface="Locator" pitchFamily="50" charset="0"/>
            </a:endParaRPr>
          </a:p>
          <a:p>
            <a:pPr marL="457200" indent="-457200">
              <a:buFont typeface="+mj-lt"/>
              <a:buAutoNum type="arabicPeriod"/>
            </a:pPr>
            <a:r>
              <a:rPr lang="nb-NO" sz="2000" dirty="0">
                <a:solidFill>
                  <a:srgbClr val="3188C9"/>
                </a:solidFill>
                <a:latin typeface="Locator" pitchFamily="50" charset="0"/>
              </a:rPr>
              <a:t>Create portals in </a:t>
            </a:r>
            <a:r>
              <a:rPr lang="nb-NO" sz="2000" b="1" dirty="0">
                <a:solidFill>
                  <a:srgbClr val="3188C9"/>
                </a:solidFill>
                <a:latin typeface="Locator" pitchFamily="50" charset="0"/>
              </a:rPr>
              <a:t>Employee portal.</a:t>
            </a:r>
            <a:br>
              <a:rPr lang="nb-NO" sz="2000" b="1" dirty="0">
                <a:solidFill>
                  <a:srgbClr val="3188C9"/>
                </a:solidFill>
                <a:latin typeface="Locator" pitchFamily="50" charset="0"/>
              </a:rPr>
            </a:br>
            <a:endParaRPr lang="nb-NO" sz="2000" b="1" dirty="0">
              <a:solidFill>
                <a:srgbClr val="3188C9"/>
              </a:solidFill>
              <a:latin typeface="Locator" pitchFamily="50" charset="0"/>
            </a:endParaRPr>
          </a:p>
          <a:p>
            <a:pPr marL="457200" indent="-457200">
              <a:buAutoNum type="arabicPeriod"/>
            </a:pPr>
            <a:r>
              <a:rPr lang="nb-NO" sz="2000" dirty="0">
                <a:solidFill>
                  <a:srgbClr val="3188C9"/>
                </a:solidFill>
                <a:latin typeface="Locator"/>
              </a:rPr>
              <a:t>If </a:t>
            </a:r>
            <a:r>
              <a:rPr lang="nb-NO" sz="2000" dirty="0" err="1">
                <a:solidFill>
                  <a:srgbClr val="3188C9"/>
                </a:solidFill>
                <a:latin typeface="Locator"/>
              </a:rPr>
              <a:t>you</a:t>
            </a:r>
            <a:r>
              <a:rPr lang="nb-NO" sz="2000" dirty="0">
                <a:solidFill>
                  <a:srgbClr val="3188C9"/>
                </a:solidFill>
                <a:latin typeface="Locator"/>
              </a:rPr>
              <a:t>  </a:t>
            </a:r>
            <a:r>
              <a:rPr lang="nb-NO" sz="2000" dirty="0" err="1">
                <a:solidFill>
                  <a:srgbClr val="3188C9"/>
                </a:solidFill>
                <a:latin typeface="Locator"/>
              </a:rPr>
              <a:t>also</a:t>
            </a:r>
            <a:r>
              <a:rPr lang="nb-NO" sz="2000" dirty="0">
                <a:solidFill>
                  <a:srgbClr val="3188C9"/>
                </a:solidFill>
                <a:latin typeface="Locator"/>
              </a:rPr>
              <a:t> </a:t>
            </a:r>
            <a:r>
              <a:rPr lang="nb-NO" sz="2000" dirty="0" err="1">
                <a:solidFill>
                  <a:srgbClr val="3188C9"/>
                </a:solidFill>
                <a:latin typeface="Locator"/>
              </a:rPr>
              <a:t>are</a:t>
            </a:r>
            <a:r>
              <a:rPr lang="nb-NO" sz="2000" dirty="0">
                <a:solidFill>
                  <a:srgbClr val="3188C9"/>
                </a:solidFill>
                <a:latin typeface="Locator"/>
              </a:rPr>
              <a:t> </a:t>
            </a:r>
            <a:r>
              <a:rPr lang="nb-NO" sz="2000" dirty="0" err="1">
                <a:solidFill>
                  <a:srgbClr val="3188C9"/>
                </a:solidFill>
                <a:latin typeface="Locator"/>
              </a:rPr>
              <a:t>using</a:t>
            </a:r>
            <a:r>
              <a:rPr lang="nb-NO" sz="2000" dirty="0">
                <a:solidFill>
                  <a:srgbClr val="3188C9"/>
                </a:solidFill>
                <a:latin typeface="Locator"/>
              </a:rPr>
              <a:t> Talent </a:t>
            </a:r>
            <a:r>
              <a:rPr lang="nb-NO" sz="2000" dirty="0" err="1">
                <a:solidFill>
                  <a:srgbClr val="3188C9"/>
                </a:solidFill>
                <a:latin typeface="Locator"/>
              </a:rPr>
              <a:t>Recruiter</a:t>
            </a:r>
            <a:r>
              <a:rPr lang="nb-NO" sz="2000" dirty="0">
                <a:solidFill>
                  <a:srgbClr val="3188C9"/>
                </a:solidFill>
                <a:latin typeface="Locator"/>
              </a:rPr>
              <a:t>, </a:t>
            </a:r>
            <a:r>
              <a:rPr lang="nb-NO" sz="2000" dirty="0" err="1">
                <a:solidFill>
                  <a:srgbClr val="3188C9"/>
                </a:solidFill>
                <a:latin typeface="Locator"/>
              </a:rPr>
              <a:t>there</a:t>
            </a:r>
            <a:r>
              <a:rPr lang="nb-NO" sz="2000" dirty="0">
                <a:solidFill>
                  <a:srgbClr val="3188C9"/>
                </a:solidFill>
                <a:latin typeface="Locator"/>
              </a:rPr>
              <a:t> is a </a:t>
            </a:r>
            <a:r>
              <a:rPr lang="nb-NO" sz="2000" dirty="0" err="1">
                <a:solidFill>
                  <a:srgbClr val="3188C9"/>
                </a:solidFill>
                <a:latin typeface="Locator"/>
              </a:rPr>
              <a:t>shortcut</a:t>
            </a:r>
            <a:r>
              <a:rPr lang="nb-NO" sz="2000" dirty="0">
                <a:solidFill>
                  <a:srgbClr val="3188C9"/>
                </a:solidFill>
                <a:latin typeface="Locator"/>
              </a:rPr>
              <a:t> to </a:t>
            </a:r>
            <a:r>
              <a:rPr lang="nb-NO" sz="2000" dirty="0" err="1">
                <a:solidFill>
                  <a:srgbClr val="3188C9"/>
                </a:solidFill>
                <a:latin typeface="Locator"/>
              </a:rPr>
              <a:t>go</a:t>
            </a:r>
            <a:r>
              <a:rPr lang="nb-NO" sz="2000" dirty="0">
                <a:solidFill>
                  <a:srgbClr val="3188C9"/>
                </a:solidFill>
                <a:latin typeface="Locator"/>
              </a:rPr>
              <a:t> back to Talent </a:t>
            </a:r>
            <a:r>
              <a:rPr lang="nb-NO" sz="2000" dirty="0" err="1">
                <a:solidFill>
                  <a:srgbClr val="3188C9"/>
                </a:solidFill>
                <a:latin typeface="Locator"/>
              </a:rPr>
              <a:t>Recruiter</a:t>
            </a:r>
            <a:r>
              <a:rPr lang="nb-NO" sz="2000" dirty="0">
                <a:solidFill>
                  <a:srgbClr val="3188C9"/>
                </a:solidFill>
                <a:latin typeface="Locator"/>
              </a:rPr>
              <a:t>.</a:t>
            </a:r>
            <a:endParaRPr lang="en-GB" sz="2000" dirty="0">
              <a:solidFill>
                <a:srgbClr val="3188C9"/>
              </a:solidFill>
              <a:latin typeface="Locator"/>
            </a:endParaRPr>
          </a:p>
        </p:txBody>
      </p:sp>
      <p:sp>
        <p:nvSpPr>
          <p:cNvPr id="3" name="Rektangel 2">
            <a:extLst>
              <a:ext uri="{FF2B5EF4-FFF2-40B4-BE49-F238E27FC236}">
                <a16:creationId xmlns:a16="http://schemas.microsoft.com/office/drawing/2014/main" id="{0B7975FB-15FB-414F-AA80-79089C67B0F9}"/>
              </a:ext>
            </a:extLst>
          </p:cNvPr>
          <p:cNvSpPr/>
          <p:nvPr/>
        </p:nvSpPr>
        <p:spPr>
          <a:xfrm>
            <a:off x="135834" y="629239"/>
            <a:ext cx="5032916" cy="523220"/>
          </a:xfrm>
          <a:prstGeom prst="rect">
            <a:avLst/>
          </a:prstGeom>
        </p:spPr>
        <p:txBody>
          <a:bodyPr wrap="none">
            <a:spAutoFit/>
          </a:bodyPr>
          <a:lstStyle/>
          <a:p>
            <a:r>
              <a:rPr lang="nb-NO" sz="2800" b="1" dirty="0">
                <a:solidFill>
                  <a:srgbClr val="3188C9"/>
                </a:solidFill>
                <a:latin typeface="Locator" pitchFamily="50" charset="0"/>
              </a:rPr>
              <a:t>As an administrator, you can: </a:t>
            </a:r>
            <a:endParaRPr lang="sv-SE" sz="2800" b="1" dirty="0"/>
          </a:p>
        </p:txBody>
      </p:sp>
      <p:pic>
        <p:nvPicPr>
          <p:cNvPr id="9" name="Bildobjekt 8">
            <a:extLst>
              <a:ext uri="{FF2B5EF4-FFF2-40B4-BE49-F238E27FC236}">
                <a16:creationId xmlns:a16="http://schemas.microsoft.com/office/drawing/2014/main" id="{1BADC37C-5E19-48BB-921B-79D361CFEB8A}"/>
              </a:ext>
            </a:extLst>
          </p:cNvPr>
          <p:cNvPicPr>
            <a:picLocks noChangeAspect="1"/>
          </p:cNvPicPr>
          <p:nvPr/>
        </p:nvPicPr>
        <p:blipFill rotWithShape="1">
          <a:blip r:embed="rId2"/>
          <a:srcRect t="799" b="-1"/>
          <a:stretch/>
        </p:blipFill>
        <p:spPr>
          <a:xfrm>
            <a:off x="69902" y="4305300"/>
            <a:ext cx="12052196" cy="2051050"/>
          </a:xfrm>
          <a:prstGeom prst="rect">
            <a:avLst/>
          </a:prstGeom>
          <a:ln w="9525">
            <a:solidFill>
              <a:schemeClr val="tx1"/>
            </a:solidFill>
          </a:ln>
        </p:spPr>
      </p:pic>
      <p:sp>
        <p:nvSpPr>
          <p:cNvPr id="10" name="Rektangel 9">
            <a:extLst>
              <a:ext uri="{FF2B5EF4-FFF2-40B4-BE49-F238E27FC236}">
                <a16:creationId xmlns:a16="http://schemas.microsoft.com/office/drawing/2014/main" id="{0FF9DDED-66AD-4BEE-9B26-A17CED7EEB81}"/>
              </a:ext>
            </a:extLst>
          </p:cNvPr>
          <p:cNvSpPr/>
          <p:nvPr/>
        </p:nvSpPr>
        <p:spPr>
          <a:xfrm>
            <a:off x="10003529" y="4360068"/>
            <a:ext cx="2052637" cy="180975"/>
          </a:xfrm>
          <a:prstGeom prst="rect">
            <a:avLst/>
          </a:prstGeom>
          <a:solidFill>
            <a:srgbClr val="324559"/>
          </a:solidFill>
          <a:ln w="19050">
            <a:solidFill>
              <a:srgbClr val="324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417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5ECBE0C-39EF-40A0-93FC-3D8F3B9AA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LANGUAGES</a:t>
            </a:r>
          </a:p>
        </p:txBody>
      </p:sp>
      <p:pic>
        <p:nvPicPr>
          <p:cNvPr id="4" name="Bildobjekt 3">
            <a:extLst>
              <a:ext uri="{FF2B5EF4-FFF2-40B4-BE49-F238E27FC236}">
                <a16:creationId xmlns:a16="http://schemas.microsoft.com/office/drawing/2014/main" id="{7C26EAFF-4EC1-444D-98A7-39C596C287CF}"/>
              </a:ext>
            </a:extLst>
          </p:cNvPr>
          <p:cNvPicPr>
            <a:picLocks noChangeAspect="1"/>
          </p:cNvPicPr>
          <p:nvPr/>
        </p:nvPicPr>
        <p:blipFill>
          <a:blip r:embed="rId3"/>
          <a:stretch>
            <a:fillRect/>
          </a:stretch>
        </p:blipFill>
        <p:spPr>
          <a:xfrm>
            <a:off x="4389120" y="1932266"/>
            <a:ext cx="2951844" cy="18532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961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93782"/>
            <a:ext cx="2856411" cy="646806"/>
          </a:xfrm>
          <a:prstGeom prst="rect">
            <a:avLst/>
          </a:prstGeom>
        </p:spPr>
        <p:txBody>
          <a:bodyPr vert="horz" lIns="91440" tIns="45720" rIns="91440" bIns="45720" rtlCol="0" anchor="ctr">
            <a:noAutofit/>
          </a:bodyPr>
          <a:lstStyle>
            <a:lvl1pPr marL="1143000" indent="-1143000" algn="ctr">
              <a:lnSpc>
                <a:spcPct val="90000"/>
              </a:lnSpc>
              <a:spcBef>
                <a:spcPct val="0"/>
              </a:spcBef>
              <a:buFont typeface="+mj-lt"/>
              <a:buAutoNum type="arabicPeriod"/>
              <a:defRPr sz="6000" b="1">
                <a:solidFill>
                  <a:srgbClr val="2F7FBF"/>
                </a:solidFill>
                <a:latin typeface="Locator Black" pitchFamily="50" charset="0"/>
                <a:ea typeface="+mj-ea"/>
                <a:cs typeface="+mj-cs"/>
              </a:defRPr>
            </a:lvl1pPr>
          </a:lstStyle>
          <a:p>
            <a:pPr marL="0" indent="0">
              <a:lnSpc>
                <a:spcPct val="100000"/>
              </a:lnSpc>
              <a:buNone/>
            </a:pPr>
            <a:r>
              <a:rPr lang="da-DK" sz="3000" dirty="0"/>
              <a:t>LANGUAGES</a:t>
            </a:r>
          </a:p>
        </p:txBody>
      </p:sp>
      <p:sp>
        <p:nvSpPr>
          <p:cNvPr id="2" name="Rektangel 1">
            <a:extLst>
              <a:ext uri="{FF2B5EF4-FFF2-40B4-BE49-F238E27FC236}">
                <a16:creationId xmlns:a16="http://schemas.microsoft.com/office/drawing/2014/main" id="{59A60D8B-0994-46A4-985A-C38786C94C17}"/>
              </a:ext>
            </a:extLst>
          </p:cNvPr>
          <p:cNvSpPr/>
          <p:nvPr/>
        </p:nvSpPr>
        <p:spPr>
          <a:xfrm>
            <a:off x="191559" y="1230694"/>
            <a:ext cx="9884258" cy="3139321"/>
          </a:xfrm>
          <a:prstGeom prst="rect">
            <a:avLst/>
          </a:prstGeom>
        </p:spPr>
        <p:txBody>
          <a:bodyPr wrap="square">
            <a:spAutoFit/>
          </a:bodyPr>
          <a:lstStyle/>
          <a:p>
            <a:pPr marL="285750" lvl="0" indent="-285750">
              <a:spcAft>
                <a:spcPts val="0"/>
              </a:spcAft>
              <a:buFont typeface="Wingdings" panose="05000000000000000000" pitchFamily="2" charset="2"/>
              <a:buChar char="Ø"/>
              <a:tabLst>
                <a:tab pos="457200" algn="l"/>
              </a:tabLst>
            </a:pPr>
            <a:r>
              <a:rPr lang="da-DK" b="1" dirty="0">
                <a:solidFill>
                  <a:srgbClr val="3188C9"/>
                </a:solidFill>
                <a:latin typeface="Locator" pitchFamily="50" charset="0"/>
                <a:ea typeface="Calibri" panose="020F0502020204030204" pitchFamily="34" charset="0"/>
              </a:rPr>
              <a:t>One common system language for text in e-mails can be selected per solution. </a:t>
            </a:r>
            <a:r>
              <a:rPr lang="da-DK" dirty="0">
                <a:solidFill>
                  <a:srgbClr val="3188C9"/>
                </a:solidFill>
                <a:latin typeface="Locator" pitchFamily="50" charset="0"/>
                <a:ea typeface="Calibri" panose="020F0502020204030204" pitchFamily="34" charset="0"/>
              </a:rPr>
              <a:t>Multi language customers must agree on which system language to use.  </a:t>
            </a:r>
          </a:p>
          <a:p>
            <a:pPr marL="285750" lvl="0" indent="-285750">
              <a:spcAft>
                <a:spcPts val="0"/>
              </a:spcAft>
              <a:buFont typeface="Wingdings" panose="05000000000000000000" pitchFamily="2" charset="2"/>
              <a:buChar char="Ø"/>
              <a:tabLst>
                <a:tab pos="457200" algn="l"/>
              </a:tabLst>
            </a:pPr>
            <a:endParaRPr lang="da-DK" dirty="0">
              <a:solidFill>
                <a:srgbClr val="3188C9"/>
              </a:solidFill>
              <a:latin typeface="Locator" pitchFamily="50" charset="0"/>
              <a:ea typeface="Calibri" panose="020F0502020204030204" pitchFamily="34" charset="0"/>
            </a:endParaRPr>
          </a:p>
          <a:p>
            <a:pPr marL="285750" lvl="0" indent="-285750">
              <a:spcAft>
                <a:spcPts val="0"/>
              </a:spcAft>
              <a:buFont typeface="Wingdings" panose="05000000000000000000" pitchFamily="2" charset="2"/>
              <a:buChar char="Ø"/>
              <a:tabLst>
                <a:tab pos="457200" algn="l"/>
              </a:tabLst>
            </a:pPr>
            <a:endParaRPr lang="da-DK" dirty="0">
              <a:solidFill>
                <a:srgbClr val="3188C9"/>
              </a:solidFill>
              <a:latin typeface="Locator" pitchFamily="50" charset="0"/>
              <a:ea typeface="Calibri" panose="020F0502020204030204" pitchFamily="34" charset="0"/>
            </a:endParaRPr>
          </a:p>
          <a:p>
            <a:pPr marL="285750" indent="-285750">
              <a:buFont typeface="Wingdings" panose="05000000000000000000" pitchFamily="2" charset="2"/>
              <a:buChar char="Ø"/>
              <a:tabLst>
                <a:tab pos="457200" algn="l"/>
              </a:tabLst>
            </a:pPr>
            <a:r>
              <a:rPr lang="da-DK" b="1" dirty="0">
                <a:solidFill>
                  <a:srgbClr val="3188C9"/>
                </a:solidFill>
                <a:latin typeface="Locator" pitchFamily="50" charset="0"/>
              </a:rPr>
              <a:t>Processes can be created in any language.</a:t>
            </a:r>
          </a:p>
          <a:p>
            <a:pPr marL="285750" indent="-285750">
              <a:buFont typeface="Wingdings" panose="05000000000000000000" pitchFamily="2" charset="2"/>
              <a:buChar char="Ø"/>
              <a:tabLst>
                <a:tab pos="457200" algn="l"/>
              </a:tabLst>
            </a:pPr>
            <a:endParaRPr lang="da-DK" b="1" dirty="0">
              <a:solidFill>
                <a:srgbClr val="3188C9"/>
              </a:solidFill>
              <a:latin typeface="Locator" pitchFamily="50" charset="0"/>
            </a:endParaRPr>
          </a:p>
          <a:p>
            <a:pPr marL="285750" indent="-285750">
              <a:buFont typeface="Wingdings" panose="05000000000000000000" pitchFamily="2" charset="2"/>
              <a:buChar char="Ø"/>
              <a:tabLst>
                <a:tab pos="457200" algn="l"/>
              </a:tabLst>
            </a:pPr>
            <a:endParaRPr lang="da-DK" b="1" dirty="0">
              <a:solidFill>
                <a:srgbClr val="3188C9"/>
              </a:solidFill>
              <a:latin typeface="Locator" pitchFamily="50" charset="0"/>
            </a:endParaRPr>
          </a:p>
          <a:p>
            <a:pPr marL="285750" indent="-285750">
              <a:buFont typeface="Wingdings" panose="05000000000000000000" pitchFamily="2" charset="2"/>
              <a:buChar char="Ø"/>
              <a:tabLst>
                <a:tab pos="457200" algn="l"/>
              </a:tabLst>
            </a:pPr>
            <a:r>
              <a:rPr lang="da-DK" b="1" dirty="0">
                <a:solidFill>
                  <a:srgbClr val="3188C9"/>
                </a:solidFill>
                <a:latin typeface="Locator" pitchFamily="50" charset="0"/>
              </a:rPr>
              <a:t>Users &amp; Task assignees </a:t>
            </a:r>
            <a:r>
              <a:rPr lang="da-DK" dirty="0">
                <a:solidFill>
                  <a:srgbClr val="3188C9"/>
                </a:solidFill>
                <a:latin typeface="Locator" pitchFamily="50" charset="0"/>
              </a:rPr>
              <a:t>can individually select their own user system languages in </a:t>
            </a:r>
            <a:br>
              <a:rPr lang="da-DK" dirty="0">
                <a:solidFill>
                  <a:srgbClr val="3188C9"/>
                </a:solidFill>
                <a:latin typeface="Locator" pitchFamily="50" charset="0"/>
              </a:rPr>
            </a:br>
            <a:r>
              <a:rPr lang="da-DK" dirty="0">
                <a:solidFill>
                  <a:srgbClr val="3188C9"/>
                </a:solidFill>
                <a:latin typeface="Locator" pitchFamily="50" charset="0"/>
              </a:rPr>
              <a:t>My profile. If nothing is selected, the user language will be the same as the system language. </a:t>
            </a:r>
          </a:p>
          <a:p>
            <a:pPr marL="285750" indent="-285750">
              <a:buFont typeface="Wingdings" panose="05000000000000000000" pitchFamily="2" charset="2"/>
              <a:buChar char="Ø"/>
              <a:tabLst>
                <a:tab pos="457200" algn="l"/>
              </a:tabLst>
            </a:pPr>
            <a:endParaRPr lang="sv-SE" b="1" dirty="0">
              <a:solidFill>
                <a:srgbClr val="3188C9"/>
              </a:solidFill>
              <a:latin typeface="Locator" pitchFamily="50" charset="0"/>
            </a:endParaRPr>
          </a:p>
          <a:p>
            <a:pPr marL="285750" lvl="0" indent="-285750">
              <a:spcAft>
                <a:spcPts val="0"/>
              </a:spcAft>
              <a:buFont typeface="Wingdings" panose="05000000000000000000" pitchFamily="2" charset="2"/>
              <a:buChar char="Ø"/>
              <a:tabLst>
                <a:tab pos="457200" algn="l"/>
              </a:tabLst>
            </a:pPr>
            <a:endParaRPr lang="da-DK" dirty="0">
              <a:solidFill>
                <a:srgbClr val="3188C9"/>
              </a:solidFill>
              <a:latin typeface="Locator" pitchFamily="50" charset="0"/>
              <a:ea typeface="Calibri" panose="020F0502020204030204" pitchFamily="34" charset="0"/>
            </a:endParaRPr>
          </a:p>
        </p:txBody>
      </p:sp>
      <p:pic>
        <p:nvPicPr>
          <p:cNvPr id="8" name="Bildobjekt 7">
            <a:extLst>
              <a:ext uri="{FF2B5EF4-FFF2-40B4-BE49-F238E27FC236}">
                <a16:creationId xmlns:a16="http://schemas.microsoft.com/office/drawing/2014/main" id="{9A6428F9-CEBC-480C-9835-485D6CE489C6}"/>
              </a:ext>
            </a:extLst>
          </p:cNvPr>
          <p:cNvPicPr>
            <a:picLocks noChangeAspect="1"/>
          </p:cNvPicPr>
          <p:nvPr/>
        </p:nvPicPr>
        <p:blipFill rotWithShape="1">
          <a:blip r:embed="rId3"/>
          <a:srcRect r="3525" b="35556"/>
          <a:stretch/>
        </p:blipFill>
        <p:spPr>
          <a:xfrm>
            <a:off x="695402" y="4414975"/>
            <a:ext cx="2552008" cy="1240138"/>
          </a:xfrm>
          <a:prstGeom prst="rect">
            <a:avLst/>
          </a:prstGeom>
          <a:ln w="19050">
            <a:solidFill>
              <a:schemeClr val="tx1"/>
            </a:solidFill>
          </a:ln>
        </p:spPr>
      </p:pic>
      <p:pic>
        <p:nvPicPr>
          <p:cNvPr id="9" name="Bildobjekt 8">
            <a:extLst>
              <a:ext uri="{FF2B5EF4-FFF2-40B4-BE49-F238E27FC236}">
                <a16:creationId xmlns:a16="http://schemas.microsoft.com/office/drawing/2014/main" id="{B00D0E9B-C43B-4EF9-A55C-0476CBE88E3D}"/>
              </a:ext>
            </a:extLst>
          </p:cNvPr>
          <p:cNvPicPr>
            <a:picLocks noChangeAspect="1"/>
          </p:cNvPicPr>
          <p:nvPr/>
        </p:nvPicPr>
        <p:blipFill>
          <a:blip r:embed="rId4"/>
          <a:stretch>
            <a:fillRect/>
          </a:stretch>
        </p:blipFill>
        <p:spPr>
          <a:xfrm>
            <a:off x="3933466" y="4414975"/>
            <a:ext cx="1151608" cy="1255018"/>
          </a:xfrm>
          <a:prstGeom prst="rect">
            <a:avLst/>
          </a:prstGeom>
          <a:ln w="19050">
            <a:solidFill>
              <a:schemeClr val="tx1"/>
            </a:solidFill>
          </a:ln>
        </p:spPr>
      </p:pic>
      <p:cxnSp>
        <p:nvCxnSpPr>
          <p:cNvPr id="10" name="Rak pilkoppling 9">
            <a:extLst>
              <a:ext uri="{FF2B5EF4-FFF2-40B4-BE49-F238E27FC236}">
                <a16:creationId xmlns:a16="http://schemas.microsoft.com/office/drawing/2014/main" id="{5A00611F-6B7A-43AD-9351-C00EFB20BC9D}"/>
              </a:ext>
            </a:extLst>
          </p:cNvPr>
          <p:cNvCxnSpPr>
            <a:cxnSpLocks/>
          </p:cNvCxnSpPr>
          <p:nvPr/>
        </p:nvCxnSpPr>
        <p:spPr>
          <a:xfrm>
            <a:off x="1933303" y="5035044"/>
            <a:ext cx="186142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F65DCA4F-9F3E-471F-B2AB-B318341C111D}"/>
              </a:ext>
            </a:extLst>
          </p:cNvPr>
          <p:cNvSpPr/>
          <p:nvPr/>
        </p:nvSpPr>
        <p:spPr>
          <a:xfrm>
            <a:off x="191559" y="680975"/>
            <a:ext cx="8740278" cy="461665"/>
          </a:xfrm>
          <a:prstGeom prst="rect">
            <a:avLst/>
          </a:prstGeom>
        </p:spPr>
        <p:txBody>
          <a:bodyPr wrap="none">
            <a:spAutoFit/>
          </a:bodyPr>
          <a:lstStyle/>
          <a:p>
            <a:r>
              <a:rPr lang="da-DK" sz="2400" b="1" dirty="0">
                <a:solidFill>
                  <a:srgbClr val="3188C9"/>
                </a:solidFill>
                <a:latin typeface="Locator" pitchFamily="50" charset="0"/>
                <a:ea typeface="Calibri" panose="020F0502020204030204" pitchFamily="34" charset="0"/>
              </a:rPr>
              <a:t>Languages available: Danish, English, Norwegian, Swedish.</a:t>
            </a:r>
            <a:endParaRPr lang="sv-SE" sz="2400" dirty="0"/>
          </a:p>
        </p:txBody>
      </p:sp>
      <p:sp>
        <p:nvSpPr>
          <p:cNvPr id="18" name="Pratbubbla: rektangel 17">
            <a:extLst>
              <a:ext uri="{FF2B5EF4-FFF2-40B4-BE49-F238E27FC236}">
                <a16:creationId xmlns:a16="http://schemas.microsoft.com/office/drawing/2014/main" id="{7732BBD7-DE91-4677-9DF9-387A6221D70A}"/>
              </a:ext>
            </a:extLst>
          </p:cNvPr>
          <p:cNvSpPr/>
          <p:nvPr/>
        </p:nvSpPr>
        <p:spPr>
          <a:xfrm>
            <a:off x="461554" y="4153990"/>
            <a:ext cx="4946470" cy="1767840"/>
          </a:xfrm>
          <a:prstGeom prst="wedgeRectCallout">
            <a:avLst>
              <a:gd name="adj1" fmla="val -34188"/>
              <a:gd name="adj2" fmla="val 68798"/>
            </a:avLst>
          </a:prstGeom>
          <a:noFill/>
          <a:ln w="19050">
            <a:solidFill>
              <a:srgbClr val="3188C9"/>
            </a:solidFill>
            <a:prstDash val="solid"/>
            <a:extLst>
              <a:ext uri="{C807C97D-BFC1-408E-A445-0C87EB9F89A2}">
                <ask:lineSketchStyleProps xmlns:ask="http://schemas.microsoft.com/office/drawing/2018/sketchyshapes" sd="3957356538">
                  <a:custGeom>
                    <a:avLst/>
                    <a:gdLst>
                      <a:gd name="connsiteX0" fmla="*/ 0 w 6179820"/>
                      <a:gd name="connsiteY0" fmla="*/ 0 h 2411412"/>
                      <a:gd name="connsiteX1" fmla="*/ 535584 w 6179820"/>
                      <a:gd name="connsiteY1" fmla="*/ 0 h 2411412"/>
                      <a:gd name="connsiteX2" fmla="*/ 1029970 w 6179820"/>
                      <a:gd name="connsiteY2" fmla="*/ 0 h 2411412"/>
                      <a:gd name="connsiteX3" fmla="*/ 1029970 w 6179820"/>
                      <a:gd name="connsiteY3" fmla="*/ 0 h 2411412"/>
                      <a:gd name="connsiteX4" fmla="*/ 1544955 w 6179820"/>
                      <a:gd name="connsiteY4" fmla="*/ 0 h 2411412"/>
                      <a:gd name="connsiteX5" fmla="*/ 2075390 w 6179820"/>
                      <a:gd name="connsiteY5" fmla="*/ 0 h 2411412"/>
                      <a:gd name="connsiteX6" fmla="*/ 2574925 w 6179820"/>
                      <a:gd name="connsiteY6" fmla="*/ 0 h 2411412"/>
                      <a:gd name="connsiteX7" fmla="*/ 3053861 w 6179820"/>
                      <a:gd name="connsiteY7" fmla="*/ 0 h 2411412"/>
                      <a:gd name="connsiteX8" fmla="*/ 3532797 w 6179820"/>
                      <a:gd name="connsiteY8" fmla="*/ 0 h 2411412"/>
                      <a:gd name="connsiteX9" fmla="*/ 3975684 w 6179820"/>
                      <a:gd name="connsiteY9" fmla="*/ 0 h 2411412"/>
                      <a:gd name="connsiteX10" fmla="*/ 4418571 w 6179820"/>
                      <a:gd name="connsiteY10" fmla="*/ 0 h 2411412"/>
                      <a:gd name="connsiteX11" fmla="*/ 4969605 w 6179820"/>
                      <a:gd name="connsiteY11" fmla="*/ 0 h 2411412"/>
                      <a:gd name="connsiteX12" fmla="*/ 5376443 w 6179820"/>
                      <a:gd name="connsiteY12" fmla="*/ 0 h 2411412"/>
                      <a:gd name="connsiteX13" fmla="*/ 6179820 w 6179820"/>
                      <a:gd name="connsiteY13" fmla="*/ 0 h 2411412"/>
                      <a:gd name="connsiteX14" fmla="*/ 6179820 w 6179820"/>
                      <a:gd name="connsiteY14" fmla="*/ 440753 h 2411412"/>
                      <a:gd name="connsiteX15" fmla="*/ 6179820 w 6179820"/>
                      <a:gd name="connsiteY15" fmla="*/ 881505 h 2411412"/>
                      <a:gd name="connsiteX16" fmla="*/ 6179820 w 6179820"/>
                      <a:gd name="connsiteY16" fmla="*/ 1406657 h 2411412"/>
                      <a:gd name="connsiteX17" fmla="*/ 6179820 w 6179820"/>
                      <a:gd name="connsiteY17" fmla="*/ 1406657 h 2411412"/>
                      <a:gd name="connsiteX18" fmla="*/ 6179820 w 6179820"/>
                      <a:gd name="connsiteY18" fmla="*/ 1689998 h 2411412"/>
                      <a:gd name="connsiteX19" fmla="*/ 6179820 w 6179820"/>
                      <a:gd name="connsiteY19" fmla="*/ 2009510 h 2411412"/>
                      <a:gd name="connsiteX20" fmla="*/ 6179820 w 6179820"/>
                      <a:gd name="connsiteY20" fmla="*/ 2411412 h 2411412"/>
                      <a:gd name="connsiteX21" fmla="*/ 5628786 w 6179820"/>
                      <a:gd name="connsiteY21" fmla="*/ 2411412 h 2411412"/>
                      <a:gd name="connsiteX22" fmla="*/ 5041703 w 6179820"/>
                      <a:gd name="connsiteY22" fmla="*/ 2411412 h 2411412"/>
                      <a:gd name="connsiteX23" fmla="*/ 4634865 w 6179820"/>
                      <a:gd name="connsiteY23" fmla="*/ 2411412 h 2411412"/>
                      <a:gd name="connsiteX24" fmla="*/ 4191978 w 6179820"/>
                      <a:gd name="connsiteY24" fmla="*/ 2411412 h 2411412"/>
                      <a:gd name="connsiteX25" fmla="*/ 3676993 w 6179820"/>
                      <a:gd name="connsiteY25" fmla="*/ 2411412 h 2411412"/>
                      <a:gd name="connsiteX26" fmla="*/ 3089910 w 6179820"/>
                      <a:gd name="connsiteY26" fmla="*/ 2411412 h 2411412"/>
                      <a:gd name="connsiteX27" fmla="*/ 2574925 w 6179820"/>
                      <a:gd name="connsiteY27" fmla="*/ 2411412 h 2411412"/>
                      <a:gd name="connsiteX28" fmla="*/ 1991557 w 6179820"/>
                      <a:gd name="connsiteY28" fmla="*/ 2499155 h 2411412"/>
                      <a:gd name="connsiteX29" fmla="*/ 1460692 w 6179820"/>
                      <a:gd name="connsiteY29" fmla="*/ 2579002 h 2411412"/>
                      <a:gd name="connsiteX30" fmla="*/ 824821 w 6179820"/>
                      <a:gd name="connsiteY30" fmla="*/ 2674642 h 2411412"/>
                      <a:gd name="connsiteX31" fmla="*/ 1029970 w 6179820"/>
                      <a:gd name="connsiteY31" fmla="*/ 2411412 h 2411412"/>
                      <a:gd name="connsiteX32" fmla="*/ 504685 w 6179820"/>
                      <a:gd name="connsiteY32" fmla="*/ 2411412 h 2411412"/>
                      <a:gd name="connsiteX33" fmla="*/ 0 w 6179820"/>
                      <a:gd name="connsiteY33" fmla="*/ 2411412 h 2411412"/>
                      <a:gd name="connsiteX34" fmla="*/ 0 w 6179820"/>
                      <a:gd name="connsiteY34" fmla="*/ 2009510 h 2411412"/>
                      <a:gd name="connsiteX35" fmla="*/ 0 w 6179820"/>
                      <a:gd name="connsiteY35" fmla="*/ 1702055 h 2411412"/>
                      <a:gd name="connsiteX36" fmla="*/ 0 w 6179820"/>
                      <a:gd name="connsiteY36" fmla="*/ 1406657 h 2411412"/>
                      <a:gd name="connsiteX37" fmla="*/ 0 w 6179820"/>
                      <a:gd name="connsiteY37" fmla="*/ 1406657 h 2411412"/>
                      <a:gd name="connsiteX38" fmla="*/ 0 w 6179820"/>
                      <a:gd name="connsiteY38" fmla="*/ 965904 h 2411412"/>
                      <a:gd name="connsiteX39" fmla="*/ 0 w 6179820"/>
                      <a:gd name="connsiteY39" fmla="*/ 539219 h 2411412"/>
                      <a:gd name="connsiteX40" fmla="*/ 0 w 6179820"/>
                      <a:gd name="connsiteY40" fmla="*/ 0 h 24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9820" h="2411412" extrusionOk="0">
                        <a:moveTo>
                          <a:pt x="0" y="0"/>
                        </a:moveTo>
                        <a:cubicBezTo>
                          <a:pt x="131006" y="-49988"/>
                          <a:pt x="294801" y="35312"/>
                          <a:pt x="535584" y="0"/>
                        </a:cubicBezTo>
                        <a:cubicBezTo>
                          <a:pt x="776367" y="-35312"/>
                          <a:pt x="805636" y="43647"/>
                          <a:pt x="1029970" y="0"/>
                        </a:cubicBezTo>
                        <a:lnTo>
                          <a:pt x="1029970" y="0"/>
                        </a:lnTo>
                        <a:cubicBezTo>
                          <a:pt x="1245050" y="-61782"/>
                          <a:pt x="1296771" y="58206"/>
                          <a:pt x="1544955" y="0"/>
                        </a:cubicBezTo>
                        <a:cubicBezTo>
                          <a:pt x="1793139" y="-58206"/>
                          <a:pt x="1851310" y="9123"/>
                          <a:pt x="2075390" y="0"/>
                        </a:cubicBezTo>
                        <a:cubicBezTo>
                          <a:pt x="2299470" y="-9123"/>
                          <a:pt x="2373519" y="40770"/>
                          <a:pt x="2574925" y="0"/>
                        </a:cubicBezTo>
                        <a:cubicBezTo>
                          <a:pt x="2775869" y="-31583"/>
                          <a:pt x="2845535" y="43106"/>
                          <a:pt x="3053861" y="0"/>
                        </a:cubicBezTo>
                        <a:cubicBezTo>
                          <a:pt x="3262187" y="-43106"/>
                          <a:pt x="3298886" y="16234"/>
                          <a:pt x="3532797" y="0"/>
                        </a:cubicBezTo>
                        <a:cubicBezTo>
                          <a:pt x="3766708" y="-16234"/>
                          <a:pt x="3811912" y="49106"/>
                          <a:pt x="3975684" y="0"/>
                        </a:cubicBezTo>
                        <a:cubicBezTo>
                          <a:pt x="4139456" y="-49106"/>
                          <a:pt x="4239052" y="30363"/>
                          <a:pt x="4418571" y="0"/>
                        </a:cubicBezTo>
                        <a:cubicBezTo>
                          <a:pt x="4598090" y="-30363"/>
                          <a:pt x="4709561" y="208"/>
                          <a:pt x="4969605" y="0"/>
                        </a:cubicBezTo>
                        <a:cubicBezTo>
                          <a:pt x="5229649" y="-208"/>
                          <a:pt x="5249472" y="38907"/>
                          <a:pt x="5376443" y="0"/>
                        </a:cubicBezTo>
                        <a:cubicBezTo>
                          <a:pt x="5503414" y="-38907"/>
                          <a:pt x="5818578" y="62955"/>
                          <a:pt x="6179820" y="0"/>
                        </a:cubicBezTo>
                        <a:cubicBezTo>
                          <a:pt x="6222005" y="154259"/>
                          <a:pt x="6167219" y="237300"/>
                          <a:pt x="6179820" y="440753"/>
                        </a:cubicBezTo>
                        <a:cubicBezTo>
                          <a:pt x="6192421" y="644206"/>
                          <a:pt x="6175409" y="713462"/>
                          <a:pt x="6179820" y="881505"/>
                        </a:cubicBezTo>
                        <a:cubicBezTo>
                          <a:pt x="6184231" y="1049548"/>
                          <a:pt x="6118460" y="1262912"/>
                          <a:pt x="6179820" y="1406657"/>
                        </a:cubicBezTo>
                        <a:lnTo>
                          <a:pt x="6179820" y="1406657"/>
                        </a:lnTo>
                        <a:cubicBezTo>
                          <a:pt x="6184766" y="1463678"/>
                          <a:pt x="6160798" y="1624759"/>
                          <a:pt x="6179820" y="1689998"/>
                        </a:cubicBezTo>
                        <a:cubicBezTo>
                          <a:pt x="6198842" y="1755237"/>
                          <a:pt x="6170349" y="1918492"/>
                          <a:pt x="6179820" y="2009510"/>
                        </a:cubicBezTo>
                        <a:cubicBezTo>
                          <a:pt x="6211213" y="2193796"/>
                          <a:pt x="6136012" y="2273625"/>
                          <a:pt x="6179820" y="2411412"/>
                        </a:cubicBezTo>
                        <a:cubicBezTo>
                          <a:pt x="5953548" y="2476028"/>
                          <a:pt x="5784474" y="2374448"/>
                          <a:pt x="5628786" y="2411412"/>
                        </a:cubicBezTo>
                        <a:cubicBezTo>
                          <a:pt x="5473098" y="2448376"/>
                          <a:pt x="5226667" y="2365778"/>
                          <a:pt x="5041703" y="2411412"/>
                        </a:cubicBezTo>
                        <a:cubicBezTo>
                          <a:pt x="4856739" y="2457046"/>
                          <a:pt x="4820615" y="2390090"/>
                          <a:pt x="4634865" y="2411412"/>
                        </a:cubicBezTo>
                        <a:cubicBezTo>
                          <a:pt x="4449115" y="2432734"/>
                          <a:pt x="4308758" y="2370134"/>
                          <a:pt x="4191978" y="2411412"/>
                        </a:cubicBezTo>
                        <a:cubicBezTo>
                          <a:pt x="4075198" y="2452690"/>
                          <a:pt x="3802148" y="2404406"/>
                          <a:pt x="3676993" y="2411412"/>
                        </a:cubicBezTo>
                        <a:cubicBezTo>
                          <a:pt x="3551839" y="2418418"/>
                          <a:pt x="3243207" y="2399861"/>
                          <a:pt x="3089910" y="2411412"/>
                        </a:cubicBezTo>
                        <a:cubicBezTo>
                          <a:pt x="2936613" y="2422963"/>
                          <a:pt x="2827989" y="2387938"/>
                          <a:pt x="2574925" y="2411412"/>
                        </a:cubicBezTo>
                        <a:cubicBezTo>
                          <a:pt x="2449890" y="2458729"/>
                          <a:pt x="2233847" y="2454441"/>
                          <a:pt x="1991557" y="2499155"/>
                        </a:cubicBezTo>
                        <a:cubicBezTo>
                          <a:pt x="1749267" y="2543870"/>
                          <a:pt x="1628132" y="2497074"/>
                          <a:pt x="1460692" y="2579002"/>
                        </a:cubicBezTo>
                        <a:cubicBezTo>
                          <a:pt x="1293252" y="2660930"/>
                          <a:pt x="1045926" y="2639763"/>
                          <a:pt x="824821" y="2674642"/>
                        </a:cubicBezTo>
                        <a:cubicBezTo>
                          <a:pt x="883812" y="2559091"/>
                          <a:pt x="1002908" y="2491479"/>
                          <a:pt x="1029970" y="2411412"/>
                        </a:cubicBezTo>
                        <a:cubicBezTo>
                          <a:pt x="902093" y="2462625"/>
                          <a:pt x="722663" y="2411357"/>
                          <a:pt x="504685" y="2411412"/>
                        </a:cubicBezTo>
                        <a:cubicBezTo>
                          <a:pt x="286707" y="2411467"/>
                          <a:pt x="120446" y="2358998"/>
                          <a:pt x="0" y="2411412"/>
                        </a:cubicBezTo>
                        <a:cubicBezTo>
                          <a:pt x="-24469" y="2318620"/>
                          <a:pt x="10837" y="2137466"/>
                          <a:pt x="0" y="2009510"/>
                        </a:cubicBezTo>
                        <a:cubicBezTo>
                          <a:pt x="-21181" y="1888727"/>
                          <a:pt x="6298" y="1852560"/>
                          <a:pt x="0" y="1702055"/>
                        </a:cubicBezTo>
                        <a:cubicBezTo>
                          <a:pt x="-6298" y="1551551"/>
                          <a:pt x="31096" y="1522760"/>
                          <a:pt x="0" y="1406657"/>
                        </a:cubicBezTo>
                        <a:lnTo>
                          <a:pt x="0" y="1406657"/>
                        </a:lnTo>
                        <a:cubicBezTo>
                          <a:pt x="-23096" y="1269289"/>
                          <a:pt x="27793" y="1079441"/>
                          <a:pt x="0" y="965904"/>
                        </a:cubicBezTo>
                        <a:cubicBezTo>
                          <a:pt x="-27793" y="852367"/>
                          <a:pt x="25695" y="640823"/>
                          <a:pt x="0" y="539219"/>
                        </a:cubicBezTo>
                        <a:cubicBezTo>
                          <a:pt x="-25695" y="437616"/>
                          <a:pt x="57810" y="21256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573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5ECBE0C-39EF-40A0-93FC-3D8F3B9AA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PROCESS TEMPLATES</a:t>
            </a:r>
          </a:p>
        </p:txBody>
      </p:sp>
      <p:pic>
        <p:nvPicPr>
          <p:cNvPr id="9" name="Bildobjekt 8">
            <a:extLst>
              <a:ext uri="{FF2B5EF4-FFF2-40B4-BE49-F238E27FC236}">
                <a16:creationId xmlns:a16="http://schemas.microsoft.com/office/drawing/2014/main" id="{90C7CE7B-757E-42A7-A76C-7D588FD53421}"/>
              </a:ext>
            </a:extLst>
          </p:cNvPr>
          <p:cNvPicPr>
            <a:picLocks noChangeAspect="1"/>
          </p:cNvPicPr>
          <p:nvPr/>
        </p:nvPicPr>
        <p:blipFill rotWithShape="1">
          <a:blip r:embed="rId3"/>
          <a:srcRect l="4134" t="50731" r="51311" b="9452"/>
          <a:stretch/>
        </p:blipFill>
        <p:spPr>
          <a:xfrm>
            <a:off x="4389120" y="1912620"/>
            <a:ext cx="3000808" cy="17983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6808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BC3081F-0DA8-4A9B-9B35-3CE5F5F73FC9}"/>
              </a:ext>
            </a:extLst>
          </p:cNvPr>
          <p:cNvPicPr>
            <a:picLocks noChangeAspect="1"/>
          </p:cNvPicPr>
          <p:nvPr/>
        </p:nvPicPr>
        <p:blipFill>
          <a:blip r:embed="rId2"/>
          <a:stretch>
            <a:fillRect/>
          </a:stretch>
        </p:blipFill>
        <p:spPr>
          <a:xfrm>
            <a:off x="7203026" y="1081403"/>
            <a:ext cx="3329598" cy="2378285"/>
          </a:xfrm>
          <a:prstGeom prst="rect">
            <a:avLst/>
          </a:prstGeom>
          <a:ln w="12700">
            <a:solidFill>
              <a:schemeClr val="tx1"/>
            </a:solidFill>
          </a:ln>
        </p:spPr>
      </p:pic>
      <p:sp>
        <p:nvSpPr>
          <p:cNvPr id="5" name="Rektangel 4">
            <a:extLst>
              <a:ext uri="{FF2B5EF4-FFF2-40B4-BE49-F238E27FC236}">
                <a16:creationId xmlns:a16="http://schemas.microsoft.com/office/drawing/2014/main" id="{BBCEE9CC-0570-40DF-A65D-67C1B7B363F2}"/>
              </a:ext>
            </a:extLst>
          </p:cNvPr>
          <p:cNvSpPr/>
          <p:nvPr/>
        </p:nvSpPr>
        <p:spPr>
          <a:xfrm>
            <a:off x="369613" y="220499"/>
            <a:ext cx="6712735" cy="553998"/>
          </a:xfrm>
          <a:prstGeom prst="rect">
            <a:avLst/>
          </a:prstGeom>
        </p:spPr>
        <p:txBody>
          <a:bodyPr wrap="none">
            <a:spAutoFit/>
          </a:bodyPr>
          <a:lstStyle/>
          <a:p>
            <a:r>
              <a:rPr lang="nb-NO" sz="3000" b="1" dirty="0">
                <a:solidFill>
                  <a:srgbClr val="3188C9"/>
                </a:solidFill>
                <a:latin typeface="Locator" pitchFamily="50" charset="0"/>
              </a:rPr>
              <a:t>CREATE NEW PROCESS TEMPLATE</a:t>
            </a:r>
            <a:endParaRPr lang="sv-SE" sz="3000" b="1" dirty="0"/>
          </a:p>
        </p:txBody>
      </p:sp>
      <p:sp>
        <p:nvSpPr>
          <p:cNvPr id="6" name="Rektangel 5">
            <a:extLst>
              <a:ext uri="{FF2B5EF4-FFF2-40B4-BE49-F238E27FC236}">
                <a16:creationId xmlns:a16="http://schemas.microsoft.com/office/drawing/2014/main" id="{A39FDAA3-A015-4E2D-8515-4CA182FC5993}"/>
              </a:ext>
            </a:extLst>
          </p:cNvPr>
          <p:cNvSpPr/>
          <p:nvPr/>
        </p:nvSpPr>
        <p:spPr>
          <a:xfrm>
            <a:off x="3307201" y="997429"/>
            <a:ext cx="3994033" cy="584775"/>
          </a:xfrm>
          <a:prstGeom prst="rect">
            <a:avLst/>
          </a:prstGeom>
        </p:spPr>
        <p:txBody>
          <a:bodyPr wrap="square">
            <a:spAutoFit/>
          </a:bodyPr>
          <a:lstStyle/>
          <a:p>
            <a:r>
              <a:rPr lang="nb-NO" sz="1600" dirty="0">
                <a:solidFill>
                  <a:srgbClr val="3188C9"/>
                </a:solidFill>
                <a:latin typeface="Locator" pitchFamily="50" charset="0"/>
              </a:rPr>
              <a:t>A new process template is created via: </a:t>
            </a:r>
            <a:br>
              <a:rPr lang="nb-NO" sz="1600" dirty="0">
                <a:solidFill>
                  <a:srgbClr val="3188C9"/>
                </a:solidFill>
                <a:latin typeface="Locator" pitchFamily="50" charset="0"/>
              </a:rPr>
            </a:br>
            <a:r>
              <a:rPr lang="nb-NO" sz="1600" b="1" dirty="0">
                <a:solidFill>
                  <a:srgbClr val="3188C9"/>
                </a:solidFill>
                <a:latin typeface="Locator" pitchFamily="50" charset="0"/>
              </a:rPr>
              <a:t>Administration </a:t>
            </a:r>
            <a:r>
              <a:rPr lang="sv-SE" sz="1600" b="1" dirty="0">
                <a:solidFill>
                  <a:srgbClr val="2988C8"/>
                </a:solidFill>
                <a:latin typeface="Locator" pitchFamily="50" charset="0"/>
                <a:sym typeface="Wingdings" panose="05000000000000000000" pitchFamily="2" charset="2"/>
              </a:rPr>
              <a:t></a:t>
            </a:r>
            <a:r>
              <a:rPr lang="nb-NO" sz="1600" b="1" dirty="0">
                <a:solidFill>
                  <a:srgbClr val="3188C9"/>
                </a:solidFill>
                <a:latin typeface="Locator" pitchFamily="50" charset="0"/>
              </a:rPr>
              <a:t> Process templates</a:t>
            </a:r>
            <a:endParaRPr lang="sv-SE" sz="1600" b="1" dirty="0">
              <a:latin typeface="Locator" pitchFamily="50" charset="0"/>
            </a:endParaRPr>
          </a:p>
        </p:txBody>
      </p:sp>
      <p:pic>
        <p:nvPicPr>
          <p:cNvPr id="7" name="Bildobjekt 6">
            <a:extLst>
              <a:ext uri="{FF2B5EF4-FFF2-40B4-BE49-F238E27FC236}">
                <a16:creationId xmlns:a16="http://schemas.microsoft.com/office/drawing/2014/main" id="{91054980-B8EC-4270-9D6F-C8FB259CEDD4}"/>
              </a:ext>
            </a:extLst>
          </p:cNvPr>
          <p:cNvPicPr>
            <a:picLocks noChangeAspect="1"/>
          </p:cNvPicPr>
          <p:nvPr/>
        </p:nvPicPr>
        <p:blipFill rotWithShape="1">
          <a:blip r:embed="rId3"/>
          <a:srcRect l="20014" t="25232"/>
          <a:stretch/>
        </p:blipFill>
        <p:spPr>
          <a:xfrm>
            <a:off x="1659376" y="3670506"/>
            <a:ext cx="8873248" cy="2966995"/>
          </a:xfrm>
          <a:prstGeom prst="rect">
            <a:avLst/>
          </a:prstGeom>
          <a:ln w="12700">
            <a:solidFill>
              <a:schemeClr val="tx1"/>
            </a:solidFill>
          </a:ln>
        </p:spPr>
      </p:pic>
      <p:cxnSp>
        <p:nvCxnSpPr>
          <p:cNvPr id="8" name="Rak pilkoppling 7">
            <a:extLst>
              <a:ext uri="{FF2B5EF4-FFF2-40B4-BE49-F238E27FC236}">
                <a16:creationId xmlns:a16="http://schemas.microsoft.com/office/drawing/2014/main" id="{F1EE8AB4-5153-4DF1-8C25-2C2856F7B0BC}"/>
              </a:ext>
            </a:extLst>
          </p:cNvPr>
          <p:cNvCxnSpPr>
            <a:cxnSpLocks/>
          </p:cNvCxnSpPr>
          <p:nvPr/>
        </p:nvCxnSpPr>
        <p:spPr>
          <a:xfrm>
            <a:off x="1284013" y="5661660"/>
            <a:ext cx="552407" cy="412380"/>
          </a:xfrm>
          <a:prstGeom prst="straightConnector1">
            <a:avLst/>
          </a:prstGeom>
          <a:ln w="28575">
            <a:solidFill>
              <a:srgbClr val="2988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1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6235" y="13659"/>
            <a:ext cx="9162937" cy="686893"/>
          </a:xfrm>
        </p:spPr>
        <p:txBody>
          <a:bodyPr numCol="2" anchor="ctr">
            <a:normAutofit/>
          </a:bodyPr>
          <a:lstStyle/>
          <a:p>
            <a:r>
              <a:rPr lang="nb-NO" sz="3000" dirty="0">
                <a:solidFill>
                  <a:srgbClr val="3188C9"/>
                </a:solidFill>
                <a:latin typeface="Locator Black" pitchFamily="50" charset="0"/>
              </a:rPr>
              <a:t>CREATE NEW PROCESS TEMPLATE</a:t>
            </a:r>
            <a:endParaRPr lang="en-GB" sz="3000" dirty="0">
              <a:solidFill>
                <a:srgbClr val="3188C9"/>
              </a:solidFill>
              <a:latin typeface="Locator Black" pitchFamily="50" charset="0"/>
            </a:endParaRPr>
          </a:p>
        </p:txBody>
      </p:sp>
      <p:sp>
        <p:nvSpPr>
          <p:cNvPr id="4" name="Plassholder for tekst 3"/>
          <p:cNvSpPr>
            <a:spLocks noGrp="1"/>
          </p:cNvSpPr>
          <p:nvPr>
            <p:ph type="body" sz="half" idx="2"/>
          </p:nvPr>
        </p:nvSpPr>
        <p:spPr>
          <a:xfrm>
            <a:off x="7236841" y="1013162"/>
            <a:ext cx="5102649" cy="1660404"/>
          </a:xfrm>
        </p:spPr>
        <p:txBody>
          <a:bodyPr>
            <a:normAutofit/>
          </a:bodyPr>
          <a:lstStyle/>
          <a:p>
            <a:pPr marL="342900" indent="-342900">
              <a:buFont typeface="+mj-lt"/>
              <a:buAutoNum type="arabicPeriod"/>
            </a:pPr>
            <a:r>
              <a:rPr lang="nb-NO" sz="1100" dirty="0">
                <a:solidFill>
                  <a:srgbClr val="3188C9"/>
                </a:solidFill>
                <a:latin typeface="Locator" pitchFamily="50" charset="0"/>
              </a:rPr>
              <a:t>Give the process a name that makes it easy for user to pick the right one.</a:t>
            </a:r>
          </a:p>
          <a:p>
            <a:pPr marL="342900" indent="-342900">
              <a:buFont typeface="+mj-lt"/>
              <a:buAutoNum type="arabicPeriod"/>
            </a:pPr>
            <a:r>
              <a:rPr lang="nb-NO" sz="1100" dirty="0">
                <a:solidFill>
                  <a:srgbClr val="3188C9"/>
                </a:solidFill>
                <a:latin typeface="Locator" pitchFamily="50" charset="0"/>
              </a:rPr>
              <a:t>Press «New task» to add tasks to the process.</a:t>
            </a:r>
            <a:br>
              <a:rPr lang="nb-NO" sz="1800" dirty="0">
                <a:solidFill>
                  <a:srgbClr val="3188C9"/>
                </a:solidFill>
                <a:latin typeface="Locator" pitchFamily="50" charset="0"/>
              </a:rPr>
            </a:br>
            <a:br>
              <a:rPr lang="nb-NO" sz="1800" dirty="0">
                <a:solidFill>
                  <a:srgbClr val="3188C9"/>
                </a:solidFill>
                <a:latin typeface="Locator" pitchFamily="50" charset="0"/>
              </a:rPr>
            </a:br>
            <a:endParaRPr lang="nb-NO" sz="1800" dirty="0">
              <a:solidFill>
                <a:srgbClr val="3188C9"/>
              </a:solidFill>
              <a:latin typeface="Locator" pitchFamily="50" charset="0"/>
            </a:endParaRPr>
          </a:p>
          <a:p>
            <a:pPr marL="342900" indent="-342900">
              <a:buFont typeface="+mj-lt"/>
              <a:buAutoNum type="arabicPeriod"/>
            </a:pPr>
            <a:endParaRPr lang="nb-NO" sz="1800" dirty="0">
              <a:solidFill>
                <a:srgbClr val="3188C9"/>
              </a:solidFill>
              <a:latin typeface="Locator" pitchFamily="50" charset="0"/>
            </a:endParaRPr>
          </a:p>
          <a:p>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endParaRPr lang="nb-NO" sz="1400" dirty="0"/>
          </a:p>
          <a:p>
            <a:endParaRPr lang="nb-NO" sz="1400" dirty="0"/>
          </a:p>
          <a:p>
            <a:endParaRPr lang="en-GB" sz="1400" dirty="0"/>
          </a:p>
        </p:txBody>
      </p:sp>
      <p:pic>
        <p:nvPicPr>
          <p:cNvPr id="10" name="Bildobjekt 9">
            <a:extLst>
              <a:ext uri="{FF2B5EF4-FFF2-40B4-BE49-F238E27FC236}">
                <a16:creationId xmlns:a16="http://schemas.microsoft.com/office/drawing/2014/main" id="{D31AAB64-B0E2-41CF-A4A2-3FAC124C418C}"/>
              </a:ext>
            </a:extLst>
          </p:cNvPr>
          <p:cNvPicPr>
            <a:picLocks noChangeAspect="1"/>
          </p:cNvPicPr>
          <p:nvPr/>
        </p:nvPicPr>
        <p:blipFill>
          <a:blip r:embed="rId2"/>
          <a:stretch>
            <a:fillRect/>
          </a:stretch>
        </p:blipFill>
        <p:spPr>
          <a:xfrm>
            <a:off x="6272784" y="2717429"/>
            <a:ext cx="5804642" cy="3339376"/>
          </a:xfrm>
          <a:prstGeom prst="rect">
            <a:avLst/>
          </a:prstGeom>
          <a:ln w="12700">
            <a:solidFill>
              <a:schemeClr val="tx1"/>
            </a:solidFill>
          </a:ln>
        </p:spPr>
      </p:pic>
      <p:sp>
        <p:nvSpPr>
          <p:cNvPr id="3" name="Rektangel 2">
            <a:extLst>
              <a:ext uri="{FF2B5EF4-FFF2-40B4-BE49-F238E27FC236}">
                <a16:creationId xmlns:a16="http://schemas.microsoft.com/office/drawing/2014/main" id="{173C55A7-A2DB-4055-89CF-F8FA17C6DE43}"/>
              </a:ext>
            </a:extLst>
          </p:cNvPr>
          <p:cNvSpPr/>
          <p:nvPr/>
        </p:nvSpPr>
        <p:spPr>
          <a:xfrm>
            <a:off x="117896" y="2825766"/>
            <a:ext cx="5898856" cy="4154984"/>
          </a:xfrm>
          <a:prstGeom prst="rect">
            <a:avLst/>
          </a:prstGeom>
        </p:spPr>
        <p:txBody>
          <a:bodyPr wrap="square">
            <a:spAutoFit/>
          </a:bodyPr>
          <a:lstStyle/>
          <a:p>
            <a:pPr marL="342900" indent="-342900">
              <a:buFont typeface="+mj-lt"/>
              <a:buAutoNum type="arabicPeriod"/>
            </a:pPr>
            <a:r>
              <a:rPr lang="nb-NO" sz="1200" dirty="0">
                <a:solidFill>
                  <a:srgbClr val="3188C9"/>
                </a:solidFill>
                <a:latin typeface="Locator" pitchFamily="50" charset="0"/>
              </a:rPr>
              <a:t>Add a task to the process, including a task description, task deadline and task assignee.</a:t>
            </a:r>
            <a:br>
              <a:rPr lang="nb-NO" sz="1200" dirty="0">
                <a:solidFill>
                  <a:srgbClr val="3188C9"/>
                </a:solidFill>
                <a:latin typeface="Locator" pitchFamily="50" charset="0"/>
              </a:rPr>
            </a:br>
            <a:endParaRPr lang="nb-NO" sz="1200" dirty="0">
              <a:solidFill>
                <a:srgbClr val="3188C9"/>
              </a:solidFill>
              <a:latin typeface="Locator" pitchFamily="50" charset="0"/>
            </a:endParaRPr>
          </a:p>
          <a:p>
            <a:pPr marL="742950" lvl="1" indent="-285750">
              <a:buFont typeface="Wingdings" panose="05000000000000000000" pitchFamily="2" charset="2"/>
              <a:buChar char="Ø"/>
            </a:pPr>
            <a:r>
              <a:rPr lang="nb-NO" sz="1200" b="1" dirty="0">
                <a:solidFill>
                  <a:srgbClr val="3188C9"/>
                </a:solidFill>
                <a:latin typeface="Locator" pitchFamily="50" charset="0"/>
              </a:rPr>
              <a:t>Task description</a:t>
            </a:r>
            <a:r>
              <a:rPr lang="nb-NO" sz="1200" dirty="0">
                <a:solidFill>
                  <a:srgbClr val="3188C9"/>
                </a:solidFill>
                <a:latin typeface="Locator" pitchFamily="50" charset="0"/>
              </a:rPr>
              <a:t>: In this field you may add details about the task.</a:t>
            </a:r>
            <a:br>
              <a:rPr lang="nb-NO" sz="1200" dirty="0">
                <a:solidFill>
                  <a:srgbClr val="3188C9"/>
                </a:solidFill>
                <a:latin typeface="Locator" pitchFamily="50" charset="0"/>
              </a:rPr>
            </a:br>
            <a:endParaRPr lang="nb-NO" sz="1200" dirty="0">
              <a:solidFill>
                <a:srgbClr val="3188C9"/>
              </a:solidFill>
              <a:latin typeface="Locator" pitchFamily="50" charset="0"/>
            </a:endParaRPr>
          </a:p>
          <a:p>
            <a:pPr marL="742950" lvl="1" indent="-285750">
              <a:buFont typeface="Wingdings" panose="05000000000000000000" pitchFamily="2" charset="2"/>
              <a:buChar char="Ø"/>
            </a:pPr>
            <a:r>
              <a:rPr lang="nb-NO" sz="1200" b="1" dirty="0" err="1">
                <a:solidFill>
                  <a:srgbClr val="3188C9"/>
                </a:solidFill>
                <a:latin typeface="Locator" pitchFamily="50" charset="0"/>
              </a:rPr>
              <a:t>Task</a:t>
            </a:r>
            <a:r>
              <a:rPr lang="nb-NO" sz="1200" b="1" dirty="0">
                <a:solidFill>
                  <a:srgbClr val="3188C9"/>
                </a:solidFill>
                <a:latin typeface="Locator" pitchFamily="50" charset="0"/>
              </a:rPr>
              <a:t> deadline</a:t>
            </a:r>
            <a:r>
              <a:rPr lang="nb-NO" sz="1200" dirty="0">
                <a:solidFill>
                  <a:srgbClr val="3188C9"/>
                </a:solidFill>
                <a:latin typeface="Locator" pitchFamily="50" charset="0"/>
              </a:rPr>
              <a:t>: Select a deadline for the task by entering amount of </a:t>
            </a:r>
            <a:r>
              <a:rPr lang="nb-NO" sz="1200" b="1" dirty="0">
                <a:solidFill>
                  <a:srgbClr val="3188C9"/>
                </a:solidFill>
                <a:latin typeface="Locator" pitchFamily="50" charset="0"/>
              </a:rPr>
              <a:t>calendar days </a:t>
            </a:r>
            <a:r>
              <a:rPr lang="nb-NO" sz="1200" dirty="0">
                <a:solidFill>
                  <a:srgbClr val="3188C9"/>
                </a:solidFill>
                <a:latin typeface="Locator" pitchFamily="50" charset="0"/>
              </a:rPr>
              <a:t>before or after the employee start date. </a:t>
            </a:r>
            <a:r>
              <a:rPr lang="nb-NO" sz="1200" b="1" dirty="0">
                <a:solidFill>
                  <a:srgbClr val="3188C9"/>
                </a:solidFill>
                <a:latin typeface="Locator" pitchFamily="50" charset="0"/>
              </a:rPr>
              <a:t>Please note that weekends and holidays are included</a:t>
            </a:r>
            <a:r>
              <a:rPr lang="nb-NO" sz="1200" dirty="0">
                <a:solidFill>
                  <a:srgbClr val="3188C9"/>
                </a:solidFill>
                <a:latin typeface="Locator" pitchFamily="50" charset="0"/>
              </a:rPr>
              <a:t>. </a:t>
            </a:r>
            <a:br>
              <a:rPr lang="nb-NO" sz="1200" dirty="0">
                <a:solidFill>
                  <a:srgbClr val="3188C9"/>
                </a:solidFill>
                <a:latin typeface="Locator" pitchFamily="50" charset="0"/>
              </a:rPr>
            </a:br>
            <a:br>
              <a:rPr lang="nb-NO" sz="1200" dirty="0">
                <a:solidFill>
                  <a:srgbClr val="3188C9"/>
                </a:solidFill>
                <a:latin typeface="Locator" pitchFamily="50" charset="0"/>
              </a:rPr>
            </a:br>
            <a:r>
              <a:rPr lang="nb-NO" sz="1200" dirty="0">
                <a:solidFill>
                  <a:srgbClr val="3188C9"/>
                </a:solidFill>
                <a:latin typeface="Locator" pitchFamily="50" charset="0"/>
              </a:rPr>
              <a:t>When you start the onboarding process for an employee, the task due date will automatically be calculated by the system, based on employee start date. </a:t>
            </a:r>
            <a:br>
              <a:rPr lang="nb-NO" sz="1200" dirty="0">
                <a:solidFill>
                  <a:srgbClr val="3188C9"/>
                </a:solidFill>
                <a:latin typeface="Locator" pitchFamily="50" charset="0"/>
              </a:rPr>
            </a:br>
            <a:endParaRPr lang="nb-NO" sz="1200" dirty="0">
              <a:solidFill>
                <a:srgbClr val="3188C9"/>
              </a:solidFill>
              <a:latin typeface="Locator" pitchFamily="50" charset="0"/>
            </a:endParaRPr>
          </a:p>
          <a:p>
            <a:pPr marL="742950" lvl="1" indent="-285750">
              <a:buFont typeface="Wingdings" panose="05000000000000000000" pitchFamily="2" charset="2"/>
              <a:buChar char="Ø"/>
            </a:pPr>
            <a:r>
              <a:rPr lang="nb-NO" sz="1200" b="1" dirty="0">
                <a:solidFill>
                  <a:srgbClr val="3188C9"/>
                </a:solidFill>
                <a:latin typeface="Locator" pitchFamily="50" charset="0"/>
              </a:rPr>
              <a:t>Task assignee</a:t>
            </a:r>
            <a:r>
              <a:rPr lang="nb-NO" sz="1200" dirty="0">
                <a:solidFill>
                  <a:srgbClr val="3188C9"/>
                </a:solidFill>
                <a:latin typeface="Locator" pitchFamily="50" charset="0"/>
              </a:rPr>
              <a:t>: Add task assignee to each task, if applicable, it’s not mandatory. If you don’t write anything in this field, you will type it in when starting the process instead. </a:t>
            </a:r>
          </a:p>
          <a:p>
            <a:endParaRPr lang="nb-NO" sz="1200" dirty="0">
              <a:solidFill>
                <a:srgbClr val="3188C9"/>
              </a:solidFill>
              <a:latin typeface="Locator" pitchFamily="50" charset="0"/>
            </a:endParaRPr>
          </a:p>
          <a:p>
            <a:r>
              <a:rPr lang="nb-NO" sz="1200" dirty="0">
                <a:solidFill>
                  <a:srgbClr val="3188C9"/>
                </a:solidFill>
                <a:latin typeface="Locator" pitchFamily="50" charset="0"/>
              </a:rPr>
              <a:t>2. Save the task and press «New task» if you want to add more tasks.</a:t>
            </a:r>
            <a:br>
              <a:rPr lang="nb-NO" sz="1200" dirty="0">
                <a:solidFill>
                  <a:srgbClr val="3188C9"/>
                </a:solidFill>
                <a:latin typeface="Locator" pitchFamily="50" charset="0"/>
              </a:rPr>
            </a:br>
            <a:br>
              <a:rPr lang="nb-NO" sz="1200" dirty="0">
                <a:solidFill>
                  <a:srgbClr val="3188C9"/>
                </a:solidFill>
                <a:latin typeface="Locator" pitchFamily="50" charset="0"/>
              </a:rPr>
            </a:br>
            <a:endParaRPr lang="nb-NO" sz="1200" dirty="0">
              <a:solidFill>
                <a:srgbClr val="3188C9"/>
              </a:solidFill>
              <a:latin typeface="Locator" pitchFamily="50" charset="0"/>
            </a:endParaRPr>
          </a:p>
          <a:p>
            <a:pPr marL="342900" indent="-342900">
              <a:buFont typeface="+mj-lt"/>
              <a:buAutoNum type="arabicPeriod"/>
            </a:pPr>
            <a:endParaRPr lang="nb-NO" sz="1200" b="1" dirty="0">
              <a:solidFill>
                <a:srgbClr val="3188C9"/>
              </a:solidFill>
              <a:latin typeface="Locator" pitchFamily="50" charset="0"/>
            </a:endParaRPr>
          </a:p>
          <a:p>
            <a:pPr marL="342900" indent="-342900">
              <a:buFont typeface="+mj-lt"/>
              <a:buAutoNum type="arabicPeriod"/>
            </a:pPr>
            <a:endParaRPr lang="nb-NO" sz="1200" b="1" dirty="0">
              <a:solidFill>
                <a:srgbClr val="3188C9"/>
              </a:solidFill>
              <a:latin typeface="Locator" pitchFamily="50" charset="0"/>
            </a:endParaRPr>
          </a:p>
        </p:txBody>
      </p:sp>
      <p:sp>
        <p:nvSpPr>
          <p:cNvPr id="6" name="Rektangel 5">
            <a:extLst>
              <a:ext uri="{FF2B5EF4-FFF2-40B4-BE49-F238E27FC236}">
                <a16:creationId xmlns:a16="http://schemas.microsoft.com/office/drawing/2014/main" id="{5832D1AB-4E1D-4203-B656-8673D79D5923}"/>
              </a:ext>
            </a:extLst>
          </p:cNvPr>
          <p:cNvSpPr/>
          <p:nvPr/>
        </p:nvSpPr>
        <p:spPr>
          <a:xfrm>
            <a:off x="539894" y="6343809"/>
            <a:ext cx="11949286" cy="369332"/>
          </a:xfrm>
          <a:prstGeom prst="rect">
            <a:avLst/>
          </a:prstGeom>
        </p:spPr>
        <p:txBody>
          <a:bodyPr wrap="square">
            <a:spAutoFit/>
          </a:bodyPr>
          <a:lstStyle/>
          <a:p>
            <a:r>
              <a:rPr lang="nb-NO" b="1" dirty="0">
                <a:solidFill>
                  <a:srgbClr val="3188C9"/>
                </a:solidFill>
                <a:latin typeface="Locator" pitchFamily="50" charset="0"/>
              </a:rPr>
              <a:t>When all tasks have been created, finish by saving the process template. All changes are also auto saved.</a:t>
            </a:r>
          </a:p>
        </p:txBody>
      </p:sp>
      <p:sp>
        <p:nvSpPr>
          <p:cNvPr id="7" name="Rektangel 6">
            <a:extLst>
              <a:ext uri="{FF2B5EF4-FFF2-40B4-BE49-F238E27FC236}">
                <a16:creationId xmlns:a16="http://schemas.microsoft.com/office/drawing/2014/main" id="{3112797C-1C44-43F3-A7F7-F54EC35AA72F}"/>
              </a:ext>
            </a:extLst>
          </p:cNvPr>
          <p:cNvSpPr/>
          <p:nvPr/>
        </p:nvSpPr>
        <p:spPr>
          <a:xfrm>
            <a:off x="8158231" y="643830"/>
            <a:ext cx="2563907" cy="369332"/>
          </a:xfrm>
          <a:prstGeom prst="rect">
            <a:avLst/>
          </a:prstGeom>
        </p:spPr>
        <p:txBody>
          <a:bodyPr wrap="none">
            <a:spAutoFit/>
          </a:bodyPr>
          <a:lstStyle/>
          <a:p>
            <a:r>
              <a:rPr lang="nb-NO" b="1" dirty="0">
                <a:solidFill>
                  <a:srgbClr val="3188C9"/>
                </a:solidFill>
                <a:latin typeface="Locator" pitchFamily="50" charset="0"/>
              </a:rPr>
              <a:t>PROCESS TEMPLATE</a:t>
            </a:r>
          </a:p>
        </p:txBody>
      </p:sp>
      <p:sp>
        <p:nvSpPr>
          <p:cNvPr id="8" name="Rektangel 7">
            <a:extLst>
              <a:ext uri="{FF2B5EF4-FFF2-40B4-BE49-F238E27FC236}">
                <a16:creationId xmlns:a16="http://schemas.microsoft.com/office/drawing/2014/main" id="{02EFDB1D-960B-4DC7-922C-E6E91EB07AB8}"/>
              </a:ext>
            </a:extLst>
          </p:cNvPr>
          <p:cNvSpPr/>
          <p:nvPr/>
        </p:nvSpPr>
        <p:spPr>
          <a:xfrm>
            <a:off x="1922615" y="2506418"/>
            <a:ext cx="936154" cy="369332"/>
          </a:xfrm>
          <a:prstGeom prst="rect">
            <a:avLst/>
          </a:prstGeom>
        </p:spPr>
        <p:txBody>
          <a:bodyPr wrap="none">
            <a:spAutoFit/>
          </a:bodyPr>
          <a:lstStyle/>
          <a:p>
            <a:r>
              <a:rPr lang="nb-NO" b="1" dirty="0">
                <a:solidFill>
                  <a:srgbClr val="3188C9"/>
                </a:solidFill>
                <a:latin typeface="Locator" pitchFamily="50" charset="0"/>
              </a:rPr>
              <a:t>TASKS</a:t>
            </a:r>
          </a:p>
        </p:txBody>
      </p:sp>
      <p:pic>
        <p:nvPicPr>
          <p:cNvPr id="11" name="Bildobjekt 10">
            <a:extLst>
              <a:ext uri="{FF2B5EF4-FFF2-40B4-BE49-F238E27FC236}">
                <a16:creationId xmlns:a16="http://schemas.microsoft.com/office/drawing/2014/main" id="{6D537142-D027-4405-A346-5C0B8B56FE01}"/>
              </a:ext>
            </a:extLst>
          </p:cNvPr>
          <p:cNvPicPr>
            <a:picLocks noChangeAspect="1"/>
          </p:cNvPicPr>
          <p:nvPr/>
        </p:nvPicPr>
        <p:blipFill>
          <a:blip r:embed="rId3"/>
          <a:stretch>
            <a:fillRect/>
          </a:stretch>
        </p:blipFill>
        <p:spPr>
          <a:xfrm>
            <a:off x="242714" y="727214"/>
            <a:ext cx="6994127" cy="1703211"/>
          </a:xfrm>
          <a:prstGeom prst="rect">
            <a:avLst/>
          </a:prstGeom>
          <a:ln w="12700">
            <a:solidFill>
              <a:schemeClr val="tx1"/>
            </a:solidFill>
          </a:ln>
        </p:spPr>
      </p:pic>
      <p:cxnSp>
        <p:nvCxnSpPr>
          <p:cNvPr id="12" name="Rak pilkoppling 11">
            <a:extLst>
              <a:ext uri="{FF2B5EF4-FFF2-40B4-BE49-F238E27FC236}">
                <a16:creationId xmlns:a16="http://schemas.microsoft.com/office/drawing/2014/main" id="{A0B79C98-4E7B-48F8-A562-11330EE9349B}"/>
              </a:ext>
            </a:extLst>
          </p:cNvPr>
          <p:cNvCxnSpPr>
            <a:cxnSpLocks/>
          </p:cNvCxnSpPr>
          <p:nvPr/>
        </p:nvCxnSpPr>
        <p:spPr>
          <a:xfrm flipH="1">
            <a:off x="995084" y="1620284"/>
            <a:ext cx="519391" cy="228119"/>
          </a:xfrm>
          <a:prstGeom prst="straightConnector1">
            <a:avLst/>
          </a:prstGeom>
          <a:ln w="28575">
            <a:solidFill>
              <a:srgbClr val="2988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78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9632AD8-DAB5-434A-A0AC-B62A7A6D195E}"/>
              </a:ext>
            </a:extLst>
          </p:cNvPr>
          <p:cNvSpPr/>
          <p:nvPr/>
        </p:nvSpPr>
        <p:spPr>
          <a:xfrm>
            <a:off x="277962" y="656413"/>
            <a:ext cx="11760313" cy="369332"/>
          </a:xfrm>
          <a:prstGeom prst="rect">
            <a:avLst/>
          </a:prstGeom>
        </p:spPr>
        <p:txBody>
          <a:bodyPr wrap="square">
            <a:spAutoFit/>
          </a:bodyPr>
          <a:lstStyle/>
          <a:p>
            <a:r>
              <a:rPr lang="nb-NO" b="1" dirty="0">
                <a:solidFill>
                  <a:srgbClr val="3188C9"/>
                </a:solidFill>
                <a:latin typeface="Locator" pitchFamily="50" charset="0"/>
              </a:rPr>
              <a:t>After saving the process template, you will see it in the overview of process templates. </a:t>
            </a:r>
            <a:endParaRPr lang="sv-SE" b="1" dirty="0"/>
          </a:p>
        </p:txBody>
      </p:sp>
      <p:sp>
        <p:nvSpPr>
          <p:cNvPr id="8" name="Rektangel 7">
            <a:extLst>
              <a:ext uri="{FF2B5EF4-FFF2-40B4-BE49-F238E27FC236}">
                <a16:creationId xmlns:a16="http://schemas.microsoft.com/office/drawing/2014/main" id="{276A3E30-C6EE-4B91-9A5E-C824865B847B}"/>
              </a:ext>
            </a:extLst>
          </p:cNvPr>
          <p:cNvSpPr/>
          <p:nvPr/>
        </p:nvSpPr>
        <p:spPr>
          <a:xfrm>
            <a:off x="277962" y="4131146"/>
            <a:ext cx="11544136" cy="1123897"/>
          </a:xfrm>
          <a:prstGeom prst="rect">
            <a:avLst/>
          </a:prstGeom>
        </p:spPr>
        <p:txBody>
          <a:bodyPr wrap="square">
            <a:spAutoFit/>
          </a:bodyPr>
          <a:lstStyle/>
          <a:p>
            <a:pPr>
              <a:lnSpc>
                <a:spcPct val="107000"/>
              </a:lnSpc>
              <a:spcAft>
                <a:spcPts val="800"/>
              </a:spcAft>
            </a:pPr>
            <a:r>
              <a:rPr lang="en-GB" sz="1600" dirty="0">
                <a:solidFill>
                  <a:srgbClr val="3188C9"/>
                </a:solidFill>
                <a:latin typeface="Locator" pitchFamily="50" charset="0"/>
              </a:rPr>
              <a:t>If you want to make a similar process later and reuse tasks, you can </a:t>
            </a:r>
            <a:r>
              <a:rPr lang="en-GB" sz="1600" b="1" dirty="0">
                <a:solidFill>
                  <a:srgbClr val="3188C9"/>
                </a:solidFill>
                <a:latin typeface="Locator" pitchFamily="50" charset="0"/>
              </a:rPr>
              <a:t>copy </a:t>
            </a:r>
            <a:r>
              <a:rPr lang="en-GB" sz="1600" dirty="0">
                <a:solidFill>
                  <a:srgbClr val="3188C9"/>
                </a:solidFill>
                <a:latin typeface="Locator" pitchFamily="50" charset="0"/>
              </a:rPr>
              <a:t>the process template. </a:t>
            </a:r>
            <a:br>
              <a:rPr lang="en-GB" sz="1600" dirty="0">
                <a:solidFill>
                  <a:srgbClr val="3188C9"/>
                </a:solidFill>
                <a:latin typeface="Locator" pitchFamily="50" charset="0"/>
              </a:rPr>
            </a:br>
            <a:r>
              <a:rPr lang="en-GB" sz="1600" dirty="0">
                <a:solidFill>
                  <a:srgbClr val="3188C9"/>
                </a:solidFill>
                <a:latin typeface="Locator" pitchFamily="50" charset="0"/>
              </a:rPr>
              <a:t>You can easily </a:t>
            </a:r>
            <a:r>
              <a:rPr lang="en-GB" sz="1600" i="1" dirty="0">
                <a:solidFill>
                  <a:srgbClr val="3188C9"/>
                </a:solidFill>
                <a:latin typeface="Locator" pitchFamily="50" charset="0"/>
              </a:rPr>
              <a:t>edit the tasks </a:t>
            </a:r>
            <a:r>
              <a:rPr lang="en-GB" sz="1600" dirty="0">
                <a:solidFill>
                  <a:srgbClr val="3188C9"/>
                </a:solidFill>
                <a:latin typeface="Locator" pitchFamily="50" charset="0"/>
              </a:rPr>
              <a:t>in the copy, which will help you get a new process template, </a:t>
            </a:r>
            <a:br>
              <a:rPr lang="en-GB" sz="1600" dirty="0">
                <a:solidFill>
                  <a:srgbClr val="3188C9"/>
                </a:solidFill>
                <a:latin typeface="Locator" pitchFamily="50" charset="0"/>
              </a:rPr>
            </a:br>
            <a:r>
              <a:rPr lang="en-GB" sz="1600" dirty="0">
                <a:solidFill>
                  <a:srgbClr val="3188C9"/>
                </a:solidFill>
                <a:latin typeface="Locator" pitchFamily="50" charset="0"/>
              </a:rPr>
              <a:t>without having to rewrite all the tasks.</a:t>
            </a:r>
            <a:br>
              <a:rPr lang="en-GB" sz="1600" dirty="0">
                <a:solidFill>
                  <a:srgbClr val="3188C9"/>
                </a:solidFill>
                <a:latin typeface="Locator" pitchFamily="50" charset="0"/>
              </a:rPr>
            </a:br>
            <a:endParaRPr lang="en-GB" sz="1600" dirty="0">
              <a:solidFill>
                <a:srgbClr val="3188C9"/>
              </a:solidFill>
              <a:latin typeface="Locator" pitchFamily="50" charset="0"/>
            </a:endParaRPr>
          </a:p>
        </p:txBody>
      </p:sp>
      <p:pic>
        <p:nvPicPr>
          <p:cNvPr id="3" name="Bildobjekt 2">
            <a:extLst>
              <a:ext uri="{FF2B5EF4-FFF2-40B4-BE49-F238E27FC236}">
                <a16:creationId xmlns:a16="http://schemas.microsoft.com/office/drawing/2014/main" id="{9D8CBFDE-AA85-46DB-A465-D08628528699}"/>
              </a:ext>
            </a:extLst>
          </p:cNvPr>
          <p:cNvPicPr>
            <a:picLocks noChangeAspect="1"/>
          </p:cNvPicPr>
          <p:nvPr/>
        </p:nvPicPr>
        <p:blipFill>
          <a:blip r:embed="rId2"/>
          <a:stretch>
            <a:fillRect/>
          </a:stretch>
        </p:blipFill>
        <p:spPr>
          <a:xfrm>
            <a:off x="368043" y="1069842"/>
            <a:ext cx="10999008" cy="2808584"/>
          </a:xfrm>
          <a:prstGeom prst="rect">
            <a:avLst/>
          </a:prstGeom>
          <a:ln w="12700">
            <a:solidFill>
              <a:schemeClr val="tx1"/>
            </a:solidFill>
          </a:ln>
        </p:spPr>
      </p:pic>
      <p:sp>
        <p:nvSpPr>
          <p:cNvPr id="4" name="Rektangel 3">
            <a:extLst>
              <a:ext uri="{FF2B5EF4-FFF2-40B4-BE49-F238E27FC236}">
                <a16:creationId xmlns:a16="http://schemas.microsoft.com/office/drawing/2014/main" id="{9B81EBAF-C35C-496D-B543-62BBA9D47A9A}"/>
              </a:ext>
            </a:extLst>
          </p:cNvPr>
          <p:cNvSpPr/>
          <p:nvPr/>
        </p:nvSpPr>
        <p:spPr>
          <a:xfrm>
            <a:off x="277962" y="156159"/>
            <a:ext cx="4407617" cy="553998"/>
          </a:xfrm>
          <a:prstGeom prst="rect">
            <a:avLst/>
          </a:prstGeom>
        </p:spPr>
        <p:txBody>
          <a:bodyPr wrap="none">
            <a:spAutoFit/>
          </a:bodyPr>
          <a:lstStyle/>
          <a:p>
            <a:r>
              <a:rPr lang="nb-NO" sz="3000" b="1" dirty="0">
                <a:solidFill>
                  <a:srgbClr val="3188C9"/>
                </a:solidFill>
                <a:latin typeface="Locator" pitchFamily="50" charset="0"/>
              </a:rPr>
              <a:t>PROCESS TEMPLATES</a:t>
            </a:r>
            <a:endParaRPr lang="sv-SE" sz="3000" b="1" dirty="0"/>
          </a:p>
        </p:txBody>
      </p:sp>
      <p:sp>
        <p:nvSpPr>
          <p:cNvPr id="7" name="Pratbubbla: rektangel 14">
            <a:extLst>
              <a:ext uri="{FF2B5EF4-FFF2-40B4-BE49-F238E27FC236}">
                <a16:creationId xmlns:a16="http://schemas.microsoft.com/office/drawing/2014/main" id="{5C0231EF-CF5F-4719-BFCE-585A52D95D34}"/>
              </a:ext>
            </a:extLst>
          </p:cNvPr>
          <p:cNvSpPr/>
          <p:nvPr/>
        </p:nvSpPr>
        <p:spPr>
          <a:xfrm>
            <a:off x="1517814" y="6035472"/>
            <a:ext cx="8699467" cy="620272"/>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6" name="Rektangel 5">
            <a:extLst>
              <a:ext uri="{FF2B5EF4-FFF2-40B4-BE49-F238E27FC236}">
                <a16:creationId xmlns:a16="http://schemas.microsoft.com/office/drawing/2014/main" id="{762BC2A7-8DCF-4314-BD4C-E7869D7F54B9}"/>
              </a:ext>
            </a:extLst>
          </p:cNvPr>
          <p:cNvSpPr/>
          <p:nvPr/>
        </p:nvSpPr>
        <p:spPr>
          <a:xfrm>
            <a:off x="1517814" y="6130791"/>
            <a:ext cx="10694126" cy="341825"/>
          </a:xfrm>
          <a:prstGeom prst="rect">
            <a:avLst/>
          </a:prstGeom>
        </p:spPr>
        <p:txBody>
          <a:bodyPr wrap="square">
            <a:spAutoFit/>
          </a:bodyPr>
          <a:lstStyle/>
          <a:p>
            <a:pPr>
              <a:lnSpc>
                <a:spcPct val="107000"/>
              </a:lnSpc>
              <a:spcAft>
                <a:spcPts val="800"/>
              </a:spcAft>
            </a:pPr>
            <a:r>
              <a:rPr lang="da-DK" sz="1600" b="1" dirty="0">
                <a:solidFill>
                  <a:schemeClr val="bg1"/>
                </a:solidFill>
                <a:latin typeface="Locator" pitchFamily="50" charset="0"/>
              </a:rPr>
              <a:t>PLEASE NOTE: </a:t>
            </a:r>
            <a:r>
              <a:rPr lang="da-DK" sz="1600" dirty="0">
                <a:solidFill>
                  <a:schemeClr val="bg1"/>
                </a:solidFill>
                <a:latin typeface="Locator" pitchFamily="50" charset="0"/>
              </a:rPr>
              <a:t>A process template that is deleted or changed will only affect future processes.</a:t>
            </a:r>
            <a:endParaRPr lang="da-DK" sz="1600" dirty="0">
              <a:solidFill>
                <a:schemeClr val="bg1"/>
              </a:solidFill>
            </a:endParaRPr>
          </a:p>
        </p:txBody>
      </p:sp>
      <p:sp>
        <p:nvSpPr>
          <p:cNvPr id="2" name="Rektangel 1">
            <a:extLst>
              <a:ext uri="{FF2B5EF4-FFF2-40B4-BE49-F238E27FC236}">
                <a16:creationId xmlns:a16="http://schemas.microsoft.com/office/drawing/2014/main" id="{068FD337-78A4-4892-985E-E75A6DF0BA2B}"/>
              </a:ext>
            </a:extLst>
          </p:cNvPr>
          <p:cNvSpPr/>
          <p:nvPr/>
        </p:nvSpPr>
        <p:spPr>
          <a:xfrm>
            <a:off x="277962" y="5316770"/>
            <a:ext cx="11448252" cy="333489"/>
          </a:xfrm>
          <a:prstGeom prst="rect">
            <a:avLst/>
          </a:prstGeom>
        </p:spPr>
        <p:txBody>
          <a:bodyPr wrap="square">
            <a:spAutoFit/>
          </a:bodyPr>
          <a:lstStyle/>
          <a:p>
            <a:pPr>
              <a:lnSpc>
                <a:spcPct val="107000"/>
              </a:lnSpc>
              <a:spcAft>
                <a:spcPts val="800"/>
              </a:spcAft>
            </a:pPr>
            <a:r>
              <a:rPr lang="en-GB" sz="1600" dirty="0">
                <a:solidFill>
                  <a:srgbClr val="3188C9"/>
                </a:solidFill>
                <a:latin typeface="Locator" pitchFamily="50" charset="0"/>
              </a:rPr>
              <a:t>If you want to copy data from your processes in version 1, you can access version 1 by clicking here. </a:t>
            </a:r>
            <a:endParaRPr lang="en-GB" sz="1600" b="1" dirty="0">
              <a:solidFill>
                <a:srgbClr val="3188C9"/>
              </a:solidFill>
              <a:latin typeface="Locator" pitchFamily="50" charset="0"/>
            </a:endParaRPr>
          </a:p>
        </p:txBody>
      </p:sp>
      <p:cxnSp>
        <p:nvCxnSpPr>
          <p:cNvPr id="9" name="Rak pilkoppling 8">
            <a:extLst>
              <a:ext uri="{FF2B5EF4-FFF2-40B4-BE49-F238E27FC236}">
                <a16:creationId xmlns:a16="http://schemas.microsoft.com/office/drawing/2014/main" id="{52E9FA5C-633D-4C3C-834F-3FE2F1F544DB}"/>
              </a:ext>
            </a:extLst>
          </p:cNvPr>
          <p:cNvCxnSpPr>
            <a:cxnSpLocks/>
          </p:cNvCxnSpPr>
          <p:nvPr/>
        </p:nvCxnSpPr>
        <p:spPr>
          <a:xfrm flipV="1">
            <a:off x="10459356" y="2093729"/>
            <a:ext cx="0" cy="3389785"/>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8FF46873-278F-457D-9545-00CA0E529B47}"/>
              </a:ext>
            </a:extLst>
          </p:cNvPr>
          <p:cNvCxnSpPr>
            <a:cxnSpLocks/>
          </p:cNvCxnSpPr>
          <p:nvPr/>
        </p:nvCxnSpPr>
        <p:spPr>
          <a:xfrm>
            <a:off x="9208394" y="5483514"/>
            <a:ext cx="1269106" cy="0"/>
          </a:xfrm>
          <a:prstGeom prst="line">
            <a:avLst/>
          </a:prstGeom>
          <a:ln w="38100">
            <a:solidFill>
              <a:srgbClr val="2988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30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27DE477-FB33-4BDB-9A87-D9E04AFC3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EMPLOYEE PORTAL</a:t>
            </a:r>
          </a:p>
        </p:txBody>
      </p:sp>
      <p:pic>
        <p:nvPicPr>
          <p:cNvPr id="7" name="Bildobjekt 6">
            <a:extLst>
              <a:ext uri="{FF2B5EF4-FFF2-40B4-BE49-F238E27FC236}">
                <a16:creationId xmlns:a16="http://schemas.microsoft.com/office/drawing/2014/main" id="{ACF730BA-B646-4E5B-92D2-ED62FB5720A2}"/>
              </a:ext>
            </a:extLst>
          </p:cNvPr>
          <p:cNvPicPr>
            <a:picLocks noChangeAspect="1"/>
          </p:cNvPicPr>
          <p:nvPr/>
        </p:nvPicPr>
        <p:blipFill rotWithShape="1">
          <a:blip r:embed="rId3"/>
          <a:srcRect l="76145" t="43309" r="1417" b="5953"/>
          <a:stretch/>
        </p:blipFill>
        <p:spPr>
          <a:xfrm>
            <a:off x="4450080" y="2282222"/>
            <a:ext cx="2842260" cy="17944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5469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cken&#10;&#10;Automatiskt genererad beskrivning">
            <a:extLst>
              <a:ext uri="{FF2B5EF4-FFF2-40B4-BE49-F238E27FC236}">
                <a16:creationId xmlns:a16="http://schemas.microsoft.com/office/drawing/2014/main" id="{CF851363-AA58-4CA9-B241-BE6AEC783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30" y="0"/>
            <a:ext cx="12402589" cy="6976456"/>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OVERVIEW</a:t>
            </a:r>
          </a:p>
        </p:txBody>
      </p:sp>
      <p:sp>
        <p:nvSpPr>
          <p:cNvPr id="3" name="Rektangel 2">
            <a:extLst>
              <a:ext uri="{FF2B5EF4-FFF2-40B4-BE49-F238E27FC236}">
                <a16:creationId xmlns:a16="http://schemas.microsoft.com/office/drawing/2014/main" id="{60860764-051F-4FFA-B1D7-C2F2A3C454A1}"/>
              </a:ext>
            </a:extLst>
          </p:cNvPr>
          <p:cNvSpPr/>
          <p:nvPr/>
        </p:nvSpPr>
        <p:spPr>
          <a:xfrm>
            <a:off x="198782" y="621584"/>
            <a:ext cx="6096000" cy="6324808"/>
          </a:xfrm>
          <a:prstGeom prst="rect">
            <a:avLst/>
          </a:prstGeom>
        </p:spPr>
        <p:txBody>
          <a:bodyPr>
            <a:spAutoFit/>
          </a:bodyPr>
          <a:lstStyle/>
          <a:p>
            <a:pPr marL="342900" indent="-342900">
              <a:lnSpc>
                <a:spcPct val="150000"/>
              </a:lnSpc>
              <a:buFont typeface="Wingdings" panose="05000000000000000000" pitchFamily="2" charset="2"/>
              <a:buChar char="Ø"/>
            </a:pPr>
            <a:r>
              <a:rPr lang="nb-NO" dirty="0" err="1">
                <a:solidFill>
                  <a:schemeClr val="bg1"/>
                </a:solidFill>
                <a:latin typeface="Locator" pitchFamily="50" charset="0"/>
              </a:rPr>
              <a:t>Internal</a:t>
            </a:r>
            <a:r>
              <a:rPr lang="nb-NO" dirty="0">
                <a:solidFill>
                  <a:schemeClr val="bg1"/>
                </a:solidFill>
                <a:latin typeface="Locator" pitchFamily="50" charset="0"/>
              </a:rPr>
              <a:t> </a:t>
            </a:r>
            <a:r>
              <a:rPr lang="nb-NO" dirty="0" err="1">
                <a:solidFill>
                  <a:schemeClr val="bg1"/>
                </a:solidFill>
                <a:latin typeface="Locator" pitchFamily="50" charset="0"/>
              </a:rPr>
              <a:t>information</a:t>
            </a:r>
            <a:endParaRPr lang="nb-NO" dirty="0">
              <a:solidFill>
                <a:schemeClr val="bg1"/>
              </a:solidFill>
              <a:latin typeface="Locator" pitchFamily="50" charset="0"/>
            </a:endParaRPr>
          </a:p>
          <a:p>
            <a:pPr marL="342900" indent="-342900">
              <a:lnSpc>
                <a:spcPct val="150000"/>
              </a:lnSpc>
              <a:buFont typeface="Wingdings" panose="05000000000000000000" pitchFamily="2" charset="2"/>
              <a:buChar char="Ø"/>
            </a:pPr>
            <a:r>
              <a:rPr lang="nb-NO" dirty="0" err="1">
                <a:solidFill>
                  <a:schemeClr val="bg1"/>
                </a:solidFill>
                <a:latin typeface="Locator" pitchFamily="50" charset="0"/>
              </a:rPr>
              <a:t>What</a:t>
            </a:r>
            <a:r>
              <a:rPr lang="nb-NO" dirty="0">
                <a:solidFill>
                  <a:schemeClr val="bg1"/>
                </a:solidFill>
                <a:latin typeface="Locator" pitchFamily="50" charset="0"/>
              </a:rPr>
              <a:t> is Talent Onboarding?</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Talent Onboarding Version 1 </a:t>
            </a:r>
            <a:r>
              <a:rPr lang="sv-SE" dirty="0">
                <a:solidFill>
                  <a:schemeClr val="bg1"/>
                </a:solidFill>
                <a:latin typeface="Locator" pitchFamily="50" charset="0"/>
                <a:sym typeface="Wingdings" panose="05000000000000000000" pitchFamily="2" charset="2"/>
              </a:rPr>
              <a:t> Version 2</a:t>
            </a:r>
          </a:p>
          <a:p>
            <a:pPr marL="342900" indent="-342900">
              <a:lnSpc>
                <a:spcPct val="150000"/>
              </a:lnSpc>
              <a:buFont typeface="Wingdings" panose="05000000000000000000" pitchFamily="2" charset="2"/>
              <a:buChar char="Ø"/>
            </a:pPr>
            <a:r>
              <a:rPr lang="sv-SE" dirty="0">
                <a:solidFill>
                  <a:schemeClr val="bg1"/>
                </a:solidFill>
                <a:latin typeface="Locator" pitchFamily="50" charset="0"/>
                <a:sym typeface="Wingdings" panose="05000000000000000000" pitchFamily="2" charset="2"/>
              </a:rPr>
              <a:t>Set </a:t>
            </a:r>
            <a:r>
              <a:rPr lang="sv-SE" dirty="0" err="1">
                <a:solidFill>
                  <a:schemeClr val="bg1"/>
                </a:solidFill>
                <a:latin typeface="Locator" pitchFamily="50" charset="0"/>
                <a:sym typeface="Wingdings" panose="05000000000000000000" pitchFamily="2" charset="2"/>
              </a:rPr>
              <a:t>up</a:t>
            </a:r>
            <a:r>
              <a:rPr lang="sv-SE" dirty="0">
                <a:solidFill>
                  <a:schemeClr val="bg1"/>
                </a:solidFill>
                <a:latin typeface="Locator" pitchFamily="50" charset="0"/>
                <a:sym typeface="Wingdings" panose="05000000000000000000" pitchFamily="2" charset="2"/>
              </a:rPr>
              <a:t> </a:t>
            </a:r>
            <a:r>
              <a:rPr lang="sv-SE" dirty="0" err="1">
                <a:solidFill>
                  <a:schemeClr val="bg1"/>
                </a:solidFill>
                <a:latin typeface="Locator" pitchFamily="50" charset="0"/>
                <a:sym typeface="Wingdings" panose="05000000000000000000" pitchFamily="2" charset="2"/>
              </a:rPr>
              <a:t>Onboarding</a:t>
            </a:r>
            <a:endParaRPr lang="sv-SE" dirty="0">
              <a:solidFill>
                <a:schemeClr val="bg1"/>
              </a:solidFill>
              <a:latin typeface="Locator" pitchFamily="50" charset="0"/>
              <a:sym typeface="Wingdings" panose="05000000000000000000" pitchFamily="2" charset="2"/>
            </a:endParaRPr>
          </a:p>
          <a:p>
            <a:pPr marL="342900" indent="-342900">
              <a:lnSpc>
                <a:spcPct val="150000"/>
              </a:lnSpc>
              <a:buFont typeface="Wingdings" panose="05000000000000000000" pitchFamily="2" charset="2"/>
              <a:buChar char="Ø"/>
            </a:pPr>
            <a:r>
              <a:rPr lang="sv-SE" dirty="0" err="1">
                <a:solidFill>
                  <a:schemeClr val="bg1"/>
                </a:solidFill>
                <a:latin typeface="Locator" pitchFamily="50" charset="0"/>
                <a:sym typeface="Wingdings" panose="05000000000000000000" pitchFamily="2" charset="2"/>
              </a:rPr>
              <a:t>Roles</a:t>
            </a:r>
            <a:endParaRPr lang="nb-NO" dirty="0">
              <a:solidFill>
                <a:schemeClr val="bg1"/>
              </a:solidFill>
              <a:latin typeface="Locator" pitchFamily="50" charset="0"/>
            </a:endParaRP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Administration</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Languages</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Process templates</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Employee portal</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Start an onboarding </a:t>
            </a:r>
            <a:r>
              <a:rPr lang="nb-NO" dirty="0" err="1">
                <a:solidFill>
                  <a:schemeClr val="bg1"/>
                </a:solidFill>
                <a:latin typeface="Locator" pitchFamily="50" charset="0"/>
              </a:rPr>
              <a:t>process</a:t>
            </a:r>
            <a:endParaRPr lang="nb-NO" dirty="0">
              <a:solidFill>
                <a:schemeClr val="bg1"/>
              </a:solidFill>
              <a:latin typeface="Locator" pitchFamily="50" charset="0"/>
            </a:endParaRPr>
          </a:p>
          <a:p>
            <a:pPr marL="800100" lvl="1" indent="-342900">
              <a:lnSpc>
                <a:spcPct val="150000"/>
              </a:lnSpc>
              <a:buFont typeface="Courier New" panose="02070309020205020404" pitchFamily="49" charset="0"/>
              <a:buChar char="o"/>
            </a:pPr>
            <a:r>
              <a:rPr lang="nb-NO" dirty="0">
                <a:solidFill>
                  <a:schemeClr val="bg1"/>
                </a:solidFill>
                <a:latin typeface="Locator" pitchFamily="50" charset="0"/>
              </a:rPr>
              <a:t>Integrated </a:t>
            </a:r>
            <a:r>
              <a:rPr lang="nb-NO" dirty="0" err="1">
                <a:solidFill>
                  <a:schemeClr val="bg1"/>
                </a:solidFill>
                <a:latin typeface="Locator" pitchFamily="50" charset="0"/>
              </a:rPr>
              <a:t>solution</a:t>
            </a:r>
            <a:endParaRPr lang="nb-NO" dirty="0">
              <a:solidFill>
                <a:schemeClr val="bg1"/>
              </a:solidFill>
              <a:latin typeface="Locator" pitchFamily="50" charset="0"/>
            </a:endParaRPr>
          </a:p>
          <a:p>
            <a:pPr marL="800100" lvl="1" indent="-342900">
              <a:lnSpc>
                <a:spcPct val="150000"/>
              </a:lnSpc>
              <a:buFont typeface="Courier New" panose="02070309020205020404" pitchFamily="49" charset="0"/>
              <a:buChar char="o"/>
            </a:pPr>
            <a:r>
              <a:rPr lang="nb-NO" dirty="0">
                <a:solidFill>
                  <a:schemeClr val="bg1"/>
                </a:solidFill>
                <a:latin typeface="Locator" pitchFamily="50" charset="0"/>
              </a:rPr>
              <a:t>Stand alone solution</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Processes overview &amp; details</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Invite employee to the employee portal</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Emails &amp; reminders</a:t>
            </a:r>
          </a:p>
        </p:txBody>
      </p:sp>
    </p:spTree>
    <p:extLst>
      <p:ext uri="{BB962C8B-B14F-4D97-AF65-F5344CB8AC3E}">
        <p14:creationId xmlns:p14="http://schemas.microsoft.com/office/powerpoint/2010/main" val="64219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tbubbla: rektangel 14">
            <a:extLst>
              <a:ext uri="{FF2B5EF4-FFF2-40B4-BE49-F238E27FC236}">
                <a16:creationId xmlns:a16="http://schemas.microsoft.com/office/drawing/2014/main" id="{E6B2A7C8-C16A-45C6-8B10-1496883A0921}"/>
              </a:ext>
            </a:extLst>
          </p:cNvPr>
          <p:cNvSpPr/>
          <p:nvPr/>
        </p:nvSpPr>
        <p:spPr>
          <a:xfrm>
            <a:off x="548873" y="5287428"/>
            <a:ext cx="5358480" cy="1066926"/>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2" name="Tittel 1"/>
          <p:cNvSpPr>
            <a:spLocks noGrp="1"/>
          </p:cNvSpPr>
          <p:nvPr>
            <p:ph type="title"/>
          </p:nvPr>
        </p:nvSpPr>
        <p:spPr>
          <a:xfrm>
            <a:off x="161677" y="-419100"/>
            <a:ext cx="10514012" cy="1600200"/>
          </a:xfrm>
        </p:spPr>
        <p:txBody>
          <a:bodyPr numCol="1" anchor="ctr">
            <a:normAutofit/>
          </a:bodyPr>
          <a:lstStyle/>
          <a:p>
            <a:r>
              <a:rPr lang="nb-NO" sz="3000" b="1" dirty="0">
                <a:solidFill>
                  <a:srgbClr val="3188C9"/>
                </a:solidFill>
                <a:latin typeface="Locator" pitchFamily="50" charset="0"/>
              </a:rPr>
              <a:t>CREATE EMPLOYEE PORTAL</a:t>
            </a:r>
            <a:endParaRPr lang="en-GB" sz="3000" b="1" dirty="0">
              <a:solidFill>
                <a:srgbClr val="3188C9"/>
              </a:solidFill>
              <a:latin typeface="Locator" pitchFamily="50" charset="0"/>
            </a:endParaRPr>
          </a:p>
        </p:txBody>
      </p:sp>
      <p:sp>
        <p:nvSpPr>
          <p:cNvPr id="4" name="Plassholder for tekst 3"/>
          <p:cNvSpPr>
            <a:spLocks noGrp="1"/>
          </p:cNvSpPr>
          <p:nvPr>
            <p:ph type="body" sz="half" idx="2"/>
          </p:nvPr>
        </p:nvSpPr>
        <p:spPr>
          <a:xfrm>
            <a:off x="369525" y="1181100"/>
            <a:ext cx="4929245" cy="3811588"/>
          </a:xfrm>
        </p:spPr>
        <p:txBody>
          <a:bodyPr>
            <a:normAutofit/>
          </a:bodyPr>
          <a:lstStyle/>
          <a:p>
            <a:pPr marL="342900" indent="-342900">
              <a:buFont typeface="+mj-lt"/>
              <a:buAutoNum type="arabicPeriod"/>
            </a:pPr>
            <a:r>
              <a:rPr lang="nb-NO" sz="2000" dirty="0">
                <a:solidFill>
                  <a:srgbClr val="3188C9"/>
                </a:solidFill>
                <a:latin typeface="Locator" pitchFamily="50" charset="0"/>
              </a:rPr>
              <a:t>Make sure </a:t>
            </a:r>
            <a:r>
              <a:rPr lang="nb-NO" sz="2000" dirty="0" err="1">
                <a:solidFill>
                  <a:srgbClr val="3188C9"/>
                </a:solidFill>
                <a:latin typeface="Locator" pitchFamily="50" charset="0"/>
              </a:rPr>
              <a:t>you</a:t>
            </a:r>
            <a:r>
              <a:rPr lang="nb-NO" sz="2000" dirty="0">
                <a:solidFill>
                  <a:srgbClr val="3188C9"/>
                </a:solidFill>
                <a:latin typeface="Locator" pitchFamily="50" charset="0"/>
              </a:rPr>
              <a:t> have all </a:t>
            </a:r>
            <a:r>
              <a:rPr lang="nb-NO" sz="2000" dirty="0" err="1">
                <a:solidFill>
                  <a:srgbClr val="3188C9"/>
                </a:solidFill>
                <a:latin typeface="Locator" pitchFamily="50" charset="0"/>
              </a:rPr>
              <a:t>information</a:t>
            </a:r>
            <a:r>
              <a:rPr lang="nb-NO" sz="2000" dirty="0">
                <a:solidFill>
                  <a:srgbClr val="3188C9"/>
                </a:solidFill>
                <a:latin typeface="Locator" pitchFamily="50" charset="0"/>
              </a:rPr>
              <a:t> </a:t>
            </a:r>
            <a:r>
              <a:rPr lang="nb-NO" sz="2000" dirty="0" err="1">
                <a:solidFill>
                  <a:srgbClr val="3188C9"/>
                </a:solidFill>
                <a:latin typeface="Locator" pitchFamily="50" charset="0"/>
              </a:rPr>
              <a:t>needed</a:t>
            </a:r>
            <a:r>
              <a:rPr lang="nb-NO" sz="2000" dirty="0">
                <a:solidFill>
                  <a:srgbClr val="3188C9"/>
                </a:solidFill>
                <a:latin typeface="Locator" pitchFamily="50" charset="0"/>
              </a:rPr>
              <a:t> to </a:t>
            </a:r>
            <a:r>
              <a:rPr lang="nb-NO" sz="2000" dirty="0" err="1">
                <a:solidFill>
                  <a:srgbClr val="3188C9"/>
                </a:solidFill>
                <a:latin typeface="Locator" pitchFamily="50" charset="0"/>
              </a:rPr>
              <a:t>create</a:t>
            </a:r>
            <a:r>
              <a:rPr lang="nb-NO" sz="2000" dirty="0">
                <a:solidFill>
                  <a:srgbClr val="3188C9"/>
                </a:solidFill>
                <a:latin typeface="Locator" pitchFamily="50" charset="0"/>
              </a:rPr>
              <a:t> </a:t>
            </a:r>
            <a:r>
              <a:rPr lang="nb-NO" sz="2000" dirty="0" err="1">
                <a:solidFill>
                  <a:srgbClr val="3188C9"/>
                </a:solidFill>
                <a:latin typeface="Locator" pitchFamily="50" charset="0"/>
              </a:rPr>
              <a:t>the</a:t>
            </a:r>
            <a:r>
              <a:rPr lang="nb-NO" sz="2000" dirty="0">
                <a:solidFill>
                  <a:srgbClr val="3188C9"/>
                </a:solidFill>
                <a:latin typeface="Locator" pitchFamily="50" charset="0"/>
              </a:rPr>
              <a:t> portal.</a:t>
            </a:r>
          </a:p>
          <a:p>
            <a:pPr marL="342900" indent="-342900">
              <a:buFont typeface="+mj-lt"/>
              <a:buAutoNum type="arabicPeriod"/>
            </a:pPr>
            <a:endParaRPr lang="nb-NO" sz="2000" dirty="0">
              <a:solidFill>
                <a:srgbClr val="3188C9"/>
              </a:solidFill>
              <a:latin typeface="Locator" pitchFamily="50" charset="0"/>
            </a:endParaRPr>
          </a:p>
          <a:p>
            <a:pPr marL="342900" indent="-342900">
              <a:buFont typeface="+mj-lt"/>
              <a:buAutoNum type="arabicPeriod"/>
            </a:pPr>
            <a:r>
              <a:rPr lang="nb-NO" sz="2000" dirty="0" err="1">
                <a:solidFill>
                  <a:srgbClr val="3188C9"/>
                </a:solidFill>
                <a:latin typeface="Locator" pitchFamily="50" charset="0"/>
              </a:rPr>
              <a:t>Give</a:t>
            </a:r>
            <a:r>
              <a:rPr lang="nb-NO" sz="2000" dirty="0">
                <a:solidFill>
                  <a:srgbClr val="3188C9"/>
                </a:solidFill>
                <a:latin typeface="Locator" pitchFamily="50" charset="0"/>
              </a:rPr>
              <a:t> the portal a name that makes it easy for user to pick the right one.</a:t>
            </a:r>
          </a:p>
          <a:p>
            <a:pPr marL="342900" indent="-342900">
              <a:buFont typeface="+mj-lt"/>
              <a:buAutoNum type="arabicPeriod"/>
            </a:pPr>
            <a:endParaRPr lang="nb-NO" sz="2000" dirty="0">
              <a:solidFill>
                <a:srgbClr val="3188C9"/>
              </a:solidFill>
              <a:latin typeface="Locator" pitchFamily="50" charset="0"/>
            </a:endParaRPr>
          </a:p>
          <a:p>
            <a:pPr marL="342900" indent="-342900">
              <a:buFont typeface="+mj-lt"/>
              <a:buAutoNum type="arabicPeriod"/>
            </a:pPr>
            <a:r>
              <a:rPr lang="nb-NO" sz="2000" dirty="0">
                <a:solidFill>
                  <a:srgbClr val="3188C9"/>
                </a:solidFill>
                <a:latin typeface="Locator" pitchFamily="50" charset="0"/>
              </a:rPr>
              <a:t>Build the portal using the available cards. The number </a:t>
            </a:r>
            <a:r>
              <a:rPr lang="nb-NO" sz="2000" dirty="0" err="1">
                <a:solidFill>
                  <a:srgbClr val="3188C9"/>
                </a:solidFill>
                <a:latin typeface="Locator" pitchFamily="50" charset="0"/>
              </a:rPr>
              <a:t>of</a:t>
            </a:r>
            <a:r>
              <a:rPr lang="nb-NO" sz="2000" dirty="0">
                <a:solidFill>
                  <a:srgbClr val="3188C9"/>
                </a:solidFill>
                <a:latin typeface="Locator" pitchFamily="50" charset="0"/>
              </a:rPr>
              <a:t> portals and </a:t>
            </a:r>
            <a:r>
              <a:rPr lang="nb-NO" sz="2000" dirty="0" err="1">
                <a:solidFill>
                  <a:srgbClr val="3188C9"/>
                </a:solidFill>
                <a:latin typeface="Locator" pitchFamily="50" charset="0"/>
              </a:rPr>
              <a:t>cards</a:t>
            </a:r>
            <a:r>
              <a:rPr lang="nb-NO" sz="2000" dirty="0">
                <a:solidFill>
                  <a:srgbClr val="3188C9"/>
                </a:solidFill>
                <a:latin typeface="Locator" pitchFamily="50" charset="0"/>
              </a:rPr>
              <a:t> </a:t>
            </a:r>
            <a:r>
              <a:rPr lang="nb-NO" sz="2000" dirty="0" err="1">
                <a:solidFill>
                  <a:srgbClr val="3188C9"/>
                </a:solidFill>
                <a:latin typeface="Locator" pitchFamily="50" charset="0"/>
              </a:rPr>
              <a:t>are</a:t>
            </a:r>
            <a:r>
              <a:rPr lang="nb-NO" sz="2000" dirty="0">
                <a:solidFill>
                  <a:srgbClr val="3188C9"/>
                </a:solidFill>
                <a:latin typeface="Locator" pitchFamily="50" charset="0"/>
              </a:rPr>
              <a:t> </a:t>
            </a:r>
            <a:r>
              <a:rPr lang="nb-NO" sz="2000" dirty="0" err="1">
                <a:solidFill>
                  <a:srgbClr val="3188C9"/>
                </a:solidFill>
                <a:latin typeface="Locator" pitchFamily="50" charset="0"/>
              </a:rPr>
              <a:t>unlimited</a:t>
            </a:r>
            <a:r>
              <a:rPr lang="nb-NO" sz="2000" dirty="0">
                <a:solidFill>
                  <a:srgbClr val="3188C9"/>
                </a:solidFill>
                <a:latin typeface="Locator" pitchFamily="50" charset="0"/>
              </a:rPr>
              <a:t>. </a:t>
            </a:r>
            <a:r>
              <a:rPr lang="nb-NO" sz="2000" dirty="0" err="1">
                <a:solidFill>
                  <a:srgbClr val="3188C9"/>
                </a:solidFill>
                <a:latin typeface="Locator" pitchFamily="50" charset="0"/>
              </a:rPr>
              <a:t>Except</a:t>
            </a:r>
            <a:r>
              <a:rPr lang="nb-NO" sz="2000" dirty="0">
                <a:solidFill>
                  <a:srgbClr val="3188C9"/>
                </a:solidFill>
                <a:latin typeface="Locator" pitchFamily="50" charset="0"/>
              </a:rPr>
              <a:t> for </a:t>
            </a:r>
            <a:r>
              <a:rPr lang="nb-NO" sz="2000" dirty="0" err="1">
                <a:solidFill>
                  <a:srgbClr val="3188C9"/>
                </a:solidFill>
                <a:latin typeface="Locator" pitchFamily="50" charset="0"/>
              </a:rPr>
              <a:t>the</a:t>
            </a:r>
            <a:r>
              <a:rPr lang="nb-NO" sz="2000" dirty="0">
                <a:solidFill>
                  <a:srgbClr val="3188C9"/>
                </a:solidFill>
                <a:latin typeface="Locator" pitchFamily="50" charset="0"/>
              </a:rPr>
              <a:t> Chat card. </a:t>
            </a:r>
          </a:p>
          <a:p>
            <a:pPr marL="342900" indent="-342900">
              <a:buFont typeface="+mj-lt"/>
              <a:buAutoNum type="arabicPeriod"/>
            </a:pPr>
            <a:endParaRPr lang="nb-NO" sz="2000" dirty="0">
              <a:solidFill>
                <a:srgbClr val="3188C9"/>
              </a:solidFill>
              <a:latin typeface="Locator" pitchFamily="50" charset="0"/>
            </a:endParaRPr>
          </a:p>
          <a:p>
            <a:endParaRPr lang="nb-NO" dirty="0"/>
          </a:p>
          <a:p>
            <a:pPr marL="342900" indent="-342900">
              <a:buFont typeface="+mj-lt"/>
              <a:buAutoNum type="arabicPeriod"/>
            </a:pPr>
            <a:endParaRPr lang="nb-NO" dirty="0"/>
          </a:p>
          <a:p>
            <a:pPr marL="342900" indent="-342900">
              <a:buFont typeface="+mj-lt"/>
              <a:buAutoNum type="arabicPeriod"/>
            </a:pPr>
            <a:endParaRPr lang="nb-NO" dirty="0"/>
          </a:p>
          <a:p>
            <a:pPr marL="342900" indent="-342900">
              <a:buFont typeface="+mj-lt"/>
              <a:buAutoNum type="arabicPeriod"/>
            </a:pPr>
            <a:endParaRPr lang="nb-NO" dirty="0"/>
          </a:p>
          <a:p>
            <a:pPr marL="342900" indent="-342900">
              <a:buFont typeface="+mj-lt"/>
              <a:buAutoNum type="arabicPeriod"/>
            </a:pPr>
            <a:endParaRPr lang="nb-NO" dirty="0"/>
          </a:p>
          <a:p>
            <a:endParaRPr lang="nb-NO" dirty="0"/>
          </a:p>
          <a:p>
            <a:endParaRPr lang="nb-NO" dirty="0"/>
          </a:p>
          <a:p>
            <a:endParaRPr lang="en-GB" dirty="0"/>
          </a:p>
        </p:txBody>
      </p:sp>
      <p:pic>
        <p:nvPicPr>
          <p:cNvPr id="9" name="Bildobjekt 8">
            <a:extLst>
              <a:ext uri="{FF2B5EF4-FFF2-40B4-BE49-F238E27FC236}">
                <a16:creationId xmlns:a16="http://schemas.microsoft.com/office/drawing/2014/main" id="{EAAF57C5-D9CE-4F54-A940-DA6255056A33}"/>
              </a:ext>
            </a:extLst>
          </p:cNvPr>
          <p:cNvPicPr>
            <a:picLocks noChangeAspect="1"/>
          </p:cNvPicPr>
          <p:nvPr/>
        </p:nvPicPr>
        <p:blipFill>
          <a:blip r:embed="rId2"/>
          <a:stretch>
            <a:fillRect/>
          </a:stretch>
        </p:blipFill>
        <p:spPr>
          <a:xfrm>
            <a:off x="6515936" y="136525"/>
            <a:ext cx="5514387" cy="6602529"/>
          </a:xfrm>
          <a:prstGeom prst="rect">
            <a:avLst/>
          </a:prstGeom>
          <a:ln w="9525">
            <a:solidFill>
              <a:schemeClr val="tx1"/>
            </a:solidFill>
          </a:ln>
        </p:spPr>
      </p:pic>
      <p:sp>
        <p:nvSpPr>
          <p:cNvPr id="3" name="Rektangel 2">
            <a:extLst>
              <a:ext uri="{FF2B5EF4-FFF2-40B4-BE49-F238E27FC236}">
                <a16:creationId xmlns:a16="http://schemas.microsoft.com/office/drawing/2014/main" id="{72A7CBE7-8526-4FA3-A557-A28D9386EB6B}"/>
              </a:ext>
            </a:extLst>
          </p:cNvPr>
          <p:cNvSpPr/>
          <p:nvPr/>
        </p:nvSpPr>
        <p:spPr>
          <a:xfrm>
            <a:off x="548874" y="5127399"/>
            <a:ext cx="5358480" cy="1077218"/>
          </a:xfrm>
          <a:prstGeom prst="rect">
            <a:avLst/>
          </a:prstGeom>
        </p:spPr>
        <p:txBody>
          <a:bodyPr wrap="square">
            <a:spAutoFit/>
          </a:bodyPr>
          <a:lstStyle/>
          <a:p>
            <a:pPr marL="342900" indent="-342900">
              <a:buFont typeface="+mj-lt"/>
              <a:buAutoNum type="arabicPeriod"/>
            </a:pPr>
            <a:endParaRPr lang="nb-NO" sz="1600" b="1" dirty="0">
              <a:solidFill>
                <a:schemeClr val="bg1"/>
              </a:solidFill>
              <a:latin typeface="Locator" pitchFamily="50" charset="0"/>
            </a:endParaRPr>
          </a:p>
          <a:p>
            <a:r>
              <a:rPr lang="nb-NO" sz="1600" b="1" dirty="0">
                <a:solidFill>
                  <a:schemeClr val="bg1"/>
                </a:solidFill>
                <a:latin typeface="Locator" pitchFamily="50" charset="0"/>
              </a:rPr>
              <a:t>PLEASE NOTE: </a:t>
            </a:r>
            <a:r>
              <a:rPr lang="nb-NO" sz="1600" dirty="0">
                <a:solidFill>
                  <a:schemeClr val="bg1"/>
                </a:solidFill>
                <a:latin typeface="Locator" pitchFamily="50" charset="0"/>
              </a:rPr>
              <a:t>All portal templates are available for </a:t>
            </a:r>
            <a:br>
              <a:rPr lang="nb-NO" sz="1600" dirty="0">
                <a:solidFill>
                  <a:schemeClr val="bg1"/>
                </a:solidFill>
                <a:latin typeface="Locator" pitchFamily="50" charset="0"/>
              </a:rPr>
            </a:br>
            <a:r>
              <a:rPr lang="nb-NO" sz="1600" dirty="0">
                <a:solidFill>
                  <a:schemeClr val="bg1"/>
                </a:solidFill>
                <a:latin typeface="Locator" pitchFamily="50" charset="0"/>
              </a:rPr>
              <a:t>the administrator role. Including templates made by other administrators.</a:t>
            </a:r>
          </a:p>
        </p:txBody>
      </p:sp>
    </p:spTree>
    <p:extLst>
      <p:ext uri="{BB962C8B-B14F-4D97-AF65-F5344CB8AC3E}">
        <p14:creationId xmlns:p14="http://schemas.microsoft.com/office/powerpoint/2010/main" val="1763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tbubbla: rektangel 11">
            <a:extLst>
              <a:ext uri="{FF2B5EF4-FFF2-40B4-BE49-F238E27FC236}">
                <a16:creationId xmlns:a16="http://schemas.microsoft.com/office/drawing/2014/main" id="{A395AB07-DB04-4292-8595-D53F30C59D8F}"/>
              </a:ext>
            </a:extLst>
          </p:cNvPr>
          <p:cNvSpPr/>
          <p:nvPr/>
        </p:nvSpPr>
        <p:spPr>
          <a:xfrm>
            <a:off x="352640" y="4559762"/>
            <a:ext cx="5949099" cy="976515"/>
          </a:xfrm>
          <a:prstGeom prst="wedgeRectCallout">
            <a:avLst>
              <a:gd name="adj1" fmla="val -36653"/>
              <a:gd name="adj2" fmla="val 60916"/>
            </a:avLst>
          </a:prstGeom>
          <a:solidFill>
            <a:srgbClr val="3188C9"/>
          </a:solidFill>
          <a:ln w="19050">
            <a:solidFill>
              <a:schemeClr val="tx1"/>
            </a:solidFill>
            <a:prstDash val="solid"/>
            <a:extLst>
              <a:ext uri="{C807C97D-BFC1-408E-A445-0C87EB9F89A2}">
                <ask:lineSketchStyleProps xmlns:ask="http://schemas.microsoft.com/office/drawing/2018/sketchyshapes" sd="3957356538">
                  <a:custGeom>
                    <a:avLst/>
                    <a:gdLst>
                      <a:gd name="connsiteX0" fmla="*/ 0 w 6179820"/>
                      <a:gd name="connsiteY0" fmla="*/ 0 h 2411412"/>
                      <a:gd name="connsiteX1" fmla="*/ 535584 w 6179820"/>
                      <a:gd name="connsiteY1" fmla="*/ 0 h 2411412"/>
                      <a:gd name="connsiteX2" fmla="*/ 1029970 w 6179820"/>
                      <a:gd name="connsiteY2" fmla="*/ 0 h 2411412"/>
                      <a:gd name="connsiteX3" fmla="*/ 1029970 w 6179820"/>
                      <a:gd name="connsiteY3" fmla="*/ 0 h 2411412"/>
                      <a:gd name="connsiteX4" fmla="*/ 1544955 w 6179820"/>
                      <a:gd name="connsiteY4" fmla="*/ 0 h 2411412"/>
                      <a:gd name="connsiteX5" fmla="*/ 2075390 w 6179820"/>
                      <a:gd name="connsiteY5" fmla="*/ 0 h 2411412"/>
                      <a:gd name="connsiteX6" fmla="*/ 2574925 w 6179820"/>
                      <a:gd name="connsiteY6" fmla="*/ 0 h 2411412"/>
                      <a:gd name="connsiteX7" fmla="*/ 3053861 w 6179820"/>
                      <a:gd name="connsiteY7" fmla="*/ 0 h 2411412"/>
                      <a:gd name="connsiteX8" fmla="*/ 3532797 w 6179820"/>
                      <a:gd name="connsiteY8" fmla="*/ 0 h 2411412"/>
                      <a:gd name="connsiteX9" fmla="*/ 3975684 w 6179820"/>
                      <a:gd name="connsiteY9" fmla="*/ 0 h 2411412"/>
                      <a:gd name="connsiteX10" fmla="*/ 4418571 w 6179820"/>
                      <a:gd name="connsiteY10" fmla="*/ 0 h 2411412"/>
                      <a:gd name="connsiteX11" fmla="*/ 4969605 w 6179820"/>
                      <a:gd name="connsiteY11" fmla="*/ 0 h 2411412"/>
                      <a:gd name="connsiteX12" fmla="*/ 5376443 w 6179820"/>
                      <a:gd name="connsiteY12" fmla="*/ 0 h 2411412"/>
                      <a:gd name="connsiteX13" fmla="*/ 6179820 w 6179820"/>
                      <a:gd name="connsiteY13" fmla="*/ 0 h 2411412"/>
                      <a:gd name="connsiteX14" fmla="*/ 6179820 w 6179820"/>
                      <a:gd name="connsiteY14" fmla="*/ 440753 h 2411412"/>
                      <a:gd name="connsiteX15" fmla="*/ 6179820 w 6179820"/>
                      <a:gd name="connsiteY15" fmla="*/ 881505 h 2411412"/>
                      <a:gd name="connsiteX16" fmla="*/ 6179820 w 6179820"/>
                      <a:gd name="connsiteY16" fmla="*/ 1406657 h 2411412"/>
                      <a:gd name="connsiteX17" fmla="*/ 6179820 w 6179820"/>
                      <a:gd name="connsiteY17" fmla="*/ 1406657 h 2411412"/>
                      <a:gd name="connsiteX18" fmla="*/ 6179820 w 6179820"/>
                      <a:gd name="connsiteY18" fmla="*/ 1689998 h 2411412"/>
                      <a:gd name="connsiteX19" fmla="*/ 6179820 w 6179820"/>
                      <a:gd name="connsiteY19" fmla="*/ 2009510 h 2411412"/>
                      <a:gd name="connsiteX20" fmla="*/ 6179820 w 6179820"/>
                      <a:gd name="connsiteY20" fmla="*/ 2411412 h 2411412"/>
                      <a:gd name="connsiteX21" fmla="*/ 5628786 w 6179820"/>
                      <a:gd name="connsiteY21" fmla="*/ 2411412 h 2411412"/>
                      <a:gd name="connsiteX22" fmla="*/ 5041703 w 6179820"/>
                      <a:gd name="connsiteY22" fmla="*/ 2411412 h 2411412"/>
                      <a:gd name="connsiteX23" fmla="*/ 4634865 w 6179820"/>
                      <a:gd name="connsiteY23" fmla="*/ 2411412 h 2411412"/>
                      <a:gd name="connsiteX24" fmla="*/ 4191978 w 6179820"/>
                      <a:gd name="connsiteY24" fmla="*/ 2411412 h 2411412"/>
                      <a:gd name="connsiteX25" fmla="*/ 3676993 w 6179820"/>
                      <a:gd name="connsiteY25" fmla="*/ 2411412 h 2411412"/>
                      <a:gd name="connsiteX26" fmla="*/ 3089910 w 6179820"/>
                      <a:gd name="connsiteY26" fmla="*/ 2411412 h 2411412"/>
                      <a:gd name="connsiteX27" fmla="*/ 2574925 w 6179820"/>
                      <a:gd name="connsiteY27" fmla="*/ 2411412 h 2411412"/>
                      <a:gd name="connsiteX28" fmla="*/ 1991557 w 6179820"/>
                      <a:gd name="connsiteY28" fmla="*/ 2499155 h 2411412"/>
                      <a:gd name="connsiteX29" fmla="*/ 1460692 w 6179820"/>
                      <a:gd name="connsiteY29" fmla="*/ 2579002 h 2411412"/>
                      <a:gd name="connsiteX30" fmla="*/ 824821 w 6179820"/>
                      <a:gd name="connsiteY30" fmla="*/ 2674642 h 2411412"/>
                      <a:gd name="connsiteX31" fmla="*/ 1029970 w 6179820"/>
                      <a:gd name="connsiteY31" fmla="*/ 2411412 h 2411412"/>
                      <a:gd name="connsiteX32" fmla="*/ 504685 w 6179820"/>
                      <a:gd name="connsiteY32" fmla="*/ 2411412 h 2411412"/>
                      <a:gd name="connsiteX33" fmla="*/ 0 w 6179820"/>
                      <a:gd name="connsiteY33" fmla="*/ 2411412 h 2411412"/>
                      <a:gd name="connsiteX34" fmla="*/ 0 w 6179820"/>
                      <a:gd name="connsiteY34" fmla="*/ 2009510 h 2411412"/>
                      <a:gd name="connsiteX35" fmla="*/ 0 w 6179820"/>
                      <a:gd name="connsiteY35" fmla="*/ 1702055 h 2411412"/>
                      <a:gd name="connsiteX36" fmla="*/ 0 w 6179820"/>
                      <a:gd name="connsiteY36" fmla="*/ 1406657 h 2411412"/>
                      <a:gd name="connsiteX37" fmla="*/ 0 w 6179820"/>
                      <a:gd name="connsiteY37" fmla="*/ 1406657 h 2411412"/>
                      <a:gd name="connsiteX38" fmla="*/ 0 w 6179820"/>
                      <a:gd name="connsiteY38" fmla="*/ 965904 h 2411412"/>
                      <a:gd name="connsiteX39" fmla="*/ 0 w 6179820"/>
                      <a:gd name="connsiteY39" fmla="*/ 539219 h 2411412"/>
                      <a:gd name="connsiteX40" fmla="*/ 0 w 6179820"/>
                      <a:gd name="connsiteY40" fmla="*/ 0 h 24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9820" h="2411412" extrusionOk="0">
                        <a:moveTo>
                          <a:pt x="0" y="0"/>
                        </a:moveTo>
                        <a:cubicBezTo>
                          <a:pt x="131006" y="-49988"/>
                          <a:pt x="294801" y="35312"/>
                          <a:pt x="535584" y="0"/>
                        </a:cubicBezTo>
                        <a:cubicBezTo>
                          <a:pt x="776367" y="-35312"/>
                          <a:pt x="805636" y="43647"/>
                          <a:pt x="1029970" y="0"/>
                        </a:cubicBezTo>
                        <a:lnTo>
                          <a:pt x="1029970" y="0"/>
                        </a:lnTo>
                        <a:cubicBezTo>
                          <a:pt x="1245050" y="-61782"/>
                          <a:pt x="1296771" y="58206"/>
                          <a:pt x="1544955" y="0"/>
                        </a:cubicBezTo>
                        <a:cubicBezTo>
                          <a:pt x="1793139" y="-58206"/>
                          <a:pt x="1851310" y="9123"/>
                          <a:pt x="2075390" y="0"/>
                        </a:cubicBezTo>
                        <a:cubicBezTo>
                          <a:pt x="2299470" y="-9123"/>
                          <a:pt x="2373519" y="40770"/>
                          <a:pt x="2574925" y="0"/>
                        </a:cubicBezTo>
                        <a:cubicBezTo>
                          <a:pt x="2775869" y="-31583"/>
                          <a:pt x="2845535" y="43106"/>
                          <a:pt x="3053861" y="0"/>
                        </a:cubicBezTo>
                        <a:cubicBezTo>
                          <a:pt x="3262187" y="-43106"/>
                          <a:pt x="3298886" y="16234"/>
                          <a:pt x="3532797" y="0"/>
                        </a:cubicBezTo>
                        <a:cubicBezTo>
                          <a:pt x="3766708" y="-16234"/>
                          <a:pt x="3811912" y="49106"/>
                          <a:pt x="3975684" y="0"/>
                        </a:cubicBezTo>
                        <a:cubicBezTo>
                          <a:pt x="4139456" y="-49106"/>
                          <a:pt x="4239052" y="30363"/>
                          <a:pt x="4418571" y="0"/>
                        </a:cubicBezTo>
                        <a:cubicBezTo>
                          <a:pt x="4598090" y="-30363"/>
                          <a:pt x="4709561" y="208"/>
                          <a:pt x="4969605" y="0"/>
                        </a:cubicBezTo>
                        <a:cubicBezTo>
                          <a:pt x="5229649" y="-208"/>
                          <a:pt x="5249472" y="38907"/>
                          <a:pt x="5376443" y="0"/>
                        </a:cubicBezTo>
                        <a:cubicBezTo>
                          <a:pt x="5503414" y="-38907"/>
                          <a:pt x="5818578" y="62955"/>
                          <a:pt x="6179820" y="0"/>
                        </a:cubicBezTo>
                        <a:cubicBezTo>
                          <a:pt x="6222005" y="154259"/>
                          <a:pt x="6167219" y="237300"/>
                          <a:pt x="6179820" y="440753"/>
                        </a:cubicBezTo>
                        <a:cubicBezTo>
                          <a:pt x="6192421" y="644206"/>
                          <a:pt x="6175409" y="713462"/>
                          <a:pt x="6179820" y="881505"/>
                        </a:cubicBezTo>
                        <a:cubicBezTo>
                          <a:pt x="6184231" y="1049548"/>
                          <a:pt x="6118460" y="1262912"/>
                          <a:pt x="6179820" y="1406657"/>
                        </a:cubicBezTo>
                        <a:lnTo>
                          <a:pt x="6179820" y="1406657"/>
                        </a:lnTo>
                        <a:cubicBezTo>
                          <a:pt x="6184766" y="1463678"/>
                          <a:pt x="6160798" y="1624759"/>
                          <a:pt x="6179820" y="1689998"/>
                        </a:cubicBezTo>
                        <a:cubicBezTo>
                          <a:pt x="6198842" y="1755237"/>
                          <a:pt x="6170349" y="1918492"/>
                          <a:pt x="6179820" y="2009510"/>
                        </a:cubicBezTo>
                        <a:cubicBezTo>
                          <a:pt x="6211213" y="2193796"/>
                          <a:pt x="6136012" y="2273625"/>
                          <a:pt x="6179820" y="2411412"/>
                        </a:cubicBezTo>
                        <a:cubicBezTo>
                          <a:pt x="5953548" y="2476028"/>
                          <a:pt x="5784474" y="2374448"/>
                          <a:pt x="5628786" y="2411412"/>
                        </a:cubicBezTo>
                        <a:cubicBezTo>
                          <a:pt x="5473098" y="2448376"/>
                          <a:pt x="5226667" y="2365778"/>
                          <a:pt x="5041703" y="2411412"/>
                        </a:cubicBezTo>
                        <a:cubicBezTo>
                          <a:pt x="4856739" y="2457046"/>
                          <a:pt x="4820615" y="2390090"/>
                          <a:pt x="4634865" y="2411412"/>
                        </a:cubicBezTo>
                        <a:cubicBezTo>
                          <a:pt x="4449115" y="2432734"/>
                          <a:pt x="4308758" y="2370134"/>
                          <a:pt x="4191978" y="2411412"/>
                        </a:cubicBezTo>
                        <a:cubicBezTo>
                          <a:pt x="4075198" y="2452690"/>
                          <a:pt x="3802148" y="2404406"/>
                          <a:pt x="3676993" y="2411412"/>
                        </a:cubicBezTo>
                        <a:cubicBezTo>
                          <a:pt x="3551839" y="2418418"/>
                          <a:pt x="3243207" y="2399861"/>
                          <a:pt x="3089910" y="2411412"/>
                        </a:cubicBezTo>
                        <a:cubicBezTo>
                          <a:pt x="2936613" y="2422963"/>
                          <a:pt x="2827989" y="2387938"/>
                          <a:pt x="2574925" y="2411412"/>
                        </a:cubicBezTo>
                        <a:cubicBezTo>
                          <a:pt x="2449890" y="2458729"/>
                          <a:pt x="2233847" y="2454441"/>
                          <a:pt x="1991557" y="2499155"/>
                        </a:cubicBezTo>
                        <a:cubicBezTo>
                          <a:pt x="1749267" y="2543870"/>
                          <a:pt x="1628132" y="2497074"/>
                          <a:pt x="1460692" y="2579002"/>
                        </a:cubicBezTo>
                        <a:cubicBezTo>
                          <a:pt x="1293252" y="2660930"/>
                          <a:pt x="1045926" y="2639763"/>
                          <a:pt x="824821" y="2674642"/>
                        </a:cubicBezTo>
                        <a:cubicBezTo>
                          <a:pt x="883812" y="2559091"/>
                          <a:pt x="1002908" y="2491479"/>
                          <a:pt x="1029970" y="2411412"/>
                        </a:cubicBezTo>
                        <a:cubicBezTo>
                          <a:pt x="902093" y="2462625"/>
                          <a:pt x="722663" y="2411357"/>
                          <a:pt x="504685" y="2411412"/>
                        </a:cubicBezTo>
                        <a:cubicBezTo>
                          <a:pt x="286707" y="2411467"/>
                          <a:pt x="120446" y="2358998"/>
                          <a:pt x="0" y="2411412"/>
                        </a:cubicBezTo>
                        <a:cubicBezTo>
                          <a:pt x="-24469" y="2318620"/>
                          <a:pt x="10837" y="2137466"/>
                          <a:pt x="0" y="2009510"/>
                        </a:cubicBezTo>
                        <a:cubicBezTo>
                          <a:pt x="-21181" y="1888727"/>
                          <a:pt x="6298" y="1852560"/>
                          <a:pt x="0" y="1702055"/>
                        </a:cubicBezTo>
                        <a:cubicBezTo>
                          <a:pt x="-6298" y="1551551"/>
                          <a:pt x="31096" y="1522760"/>
                          <a:pt x="0" y="1406657"/>
                        </a:cubicBezTo>
                        <a:lnTo>
                          <a:pt x="0" y="1406657"/>
                        </a:lnTo>
                        <a:cubicBezTo>
                          <a:pt x="-23096" y="1269289"/>
                          <a:pt x="27793" y="1079441"/>
                          <a:pt x="0" y="965904"/>
                        </a:cubicBezTo>
                        <a:cubicBezTo>
                          <a:pt x="-27793" y="852367"/>
                          <a:pt x="25695" y="640823"/>
                          <a:pt x="0" y="539219"/>
                        </a:cubicBezTo>
                        <a:cubicBezTo>
                          <a:pt x="-25695" y="437616"/>
                          <a:pt x="57810" y="21256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ssholder for innhold 2"/>
          <p:cNvSpPr>
            <a:spLocks noGrp="1"/>
          </p:cNvSpPr>
          <p:nvPr>
            <p:ph sz="half" idx="1"/>
          </p:nvPr>
        </p:nvSpPr>
        <p:spPr>
          <a:xfrm>
            <a:off x="352641" y="2396175"/>
            <a:ext cx="5440680" cy="3277841"/>
          </a:xfrm>
        </p:spPr>
        <p:txBody>
          <a:bodyPr vert="horz" lIns="91440" tIns="45720" rIns="91440" bIns="45720" rtlCol="0">
            <a:normAutofit/>
          </a:bodyPr>
          <a:lstStyle/>
          <a:p>
            <a:pPr marL="342900" indent="-342900">
              <a:buFont typeface="+mj-lt"/>
              <a:buAutoNum type="arabicPeriod"/>
            </a:pPr>
            <a:endParaRPr lang="nb-NO" sz="2200" dirty="0">
              <a:solidFill>
                <a:srgbClr val="3188C9"/>
              </a:solidFill>
              <a:latin typeface="Locator" pitchFamily="50" charset="0"/>
            </a:endParaRPr>
          </a:p>
          <a:p>
            <a:pPr>
              <a:buFont typeface="Wingdings" panose="05000000000000000000" pitchFamily="2" charset="2"/>
              <a:buChar char="Ø"/>
            </a:pPr>
            <a:r>
              <a:rPr lang="nb-NO" sz="2200" dirty="0">
                <a:solidFill>
                  <a:srgbClr val="3188C9"/>
                </a:solidFill>
                <a:latin typeface="Locator" pitchFamily="50" charset="0"/>
              </a:rPr>
              <a:t>Check if employee has responded to questions.</a:t>
            </a:r>
          </a:p>
          <a:p>
            <a:pPr>
              <a:buFont typeface="Wingdings" panose="05000000000000000000" pitchFamily="2" charset="2"/>
              <a:buChar char="Ø"/>
            </a:pPr>
            <a:r>
              <a:rPr lang="nb-NO" sz="2200" dirty="0">
                <a:solidFill>
                  <a:srgbClr val="3188C9"/>
                </a:solidFill>
                <a:latin typeface="Locator" pitchFamily="50" charset="0"/>
              </a:rPr>
              <a:t>Check if employee has left a message. </a:t>
            </a:r>
            <a:br>
              <a:rPr lang="nb-NO" sz="2200" dirty="0">
                <a:solidFill>
                  <a:srgbClr val="3188C9"/>
                </a:solidFill>
                <a:latin typeface="Locator" pitchFamily="50" charset="0"/>
              </a:rPr>
            </a:br>
            <a:endParaRPr lang="nb-NO" sz="2200" dirty="0">
              <a:solidFill>
                <a:srgbClr val="3188C9"/>
              </a:solidFill>
              <a:latin typeface="Locator" pitchFamily="50" charset="0"/>
            </a:endParaRPr>
          </a:p>
          <a:p>
            <a:pPr marL="342900" indent="-342900">
              <a:buFont typeface="+mj-lt"/>
              <a:buAutoNum type="arabicPeriod"/>
            </a:pPr>
            <a:endParaRPr lang="nb-NO" sz="2200" dirty="0">
              <a:solidFill>
                <a:srgbClr val="3188C9"/>
              </a:solidFill>
              <a:latin typeface="Locator" pitchFamily="50" charset="0"/>
            </a:endParaRPr>
          </a:p>
        </p:txBody>
      </p:sp>
      <p:sp>
        <p:nvSpPr>
          <p:cNvPr id="7" name="Tittel 1"/>
          <p:cNvSpPr>
            <a:spLocks noGrp="1"/>
          </p:cNvSpPr>
          <p:nvPr>
            <p:ph type="title"/>
          </p:nvPr>
        </p:nvSpPr>
        <p:spPr>
          <a:xfrm>
            <a:off x="273657" y="-100565"/>
            <a:ext cx="10515600" cy="1325563"/>
          </a:xfrm>
        </p:spPr>
        <p:txBody>
          <a:bodyPr vert="horz" lIns="91440" tIns="45720" rIns="91440" bIns="45720" rtlCol="0" anchor="ctr">
            <a:normAutofit/>
          </a:bodyPr>
          <a:lstStyle/>
          <a:p>
            <a:r>
              <a:rPr lang="nb-NO" sz="3000" dirty="0">
                <a:solidFill>
                  <a:srgbClr val="3188C9"/>
                </a:solidFill>
                <a:latin typeface="Locator Black" pitchFamily="50" charset="0"/>
              </a:rPr>
              <a:t>VIEW AN EMPLOYEE’S PORTAL</a:t>
            </a:r>
            <a:endParaRPr lang="en-GB" sz="3000" dirty="0">
              <a:solidFill>
                <a:srgbClr val="3188C9"/>
              </a:solidFill>
              <a:latin typeface="Locator Black" pitchFamily="50" charset="0"/>
            </a:endParaRPr>
          </a:p>
        </p:txBody>
      </p:sp>
      <p:pic>
        <p:nvPicPr>
          <p:cNvPr id="8" name="Bildobjekt 7">
            <a:extLst>
              <a:ext uri="{FF2B5EF4-FFF2-40B4-BE49-F238E27FC236}">
                <a16:creationId xmlns:a16="http://schemas.microsoft.com/office/drawing/2014/main" id="{1FDE245B-4DD8-4B93-B36C-6643D35539C9}"/>
              </a:ext>
            </a:extLst>
          </p:cNvPr>
          <p:cNvPicPr>
            <a:picLocks noChangeAspect="1"/>
          </p:cNvPicPr>
          <p:nvPr/>
        </p:nvPicPr>
        <p:blipFill>
          <a:blip r:embed="rId2"/>
          <a:stretch>
            <a:fillRect/>
          </a:stretch>
        </p:blipFill>
        <p:spPr>
          <a:xfrm>
            <a:off x="6675415" y="274449"/>
            <a:ext cx="5242928" cy="6292569"/>
          </a:xfrm>
          <a:prstGeom prst="rect">
            <a:avLst/>
          </a:prstGeom>
          <a:ln w="12700">
            <a:solidFill>
              <a:schemeClr val="tx1"/>
            </a:solidFill>
          </a:ln>
        </p:spPr>
      </p:pic>
      <p:sp>
        <p:nvSpPr>
          <p:cNvPr id="9" name="Rektangel 8">
            <a:extLst>
              <a:ext uri="{FF2B5EF4-FFF2-40B4-BE49-F238E27FC236}">
                <a16:creationId xmlns:a16="http://schemas.microsoft.com/office/drawing/2014/main" id="{1AAE8A5A-4D10-4C4C-A0D4-365E36F7280C}"/>
              </a:ext>
            </a:extLst>
          </p:cNvPr>
          <p:cNvSpPr/>
          <p:nvPr/>
        </p:nvSpPr>
        <p:spPr>
          <a:xfrm>
            <a:off x="273657" y="860176"/>
            <a:ext cx="5257800" cy="1538883"/>
          </a:xfrm>
          <a:prstGeom prst="rect">
            <a:avLst/>
          </a:prstGeom>
        </p:spPr>
        <p:txBody>
          <a:bodyPr wrap="square">
            <a:spAutoFit/>
          </a:bodyPr>
          <a:lstStyle/>
          <a:p>
            <a:r>
              <a:rPr lang="nb-NO" sz="2000" dirty="0">
                <a:solidFill>
                  <a:srgbClr val="3188C9"/>
                </a:solidFill>
                <a:latin typeface="Locator" pitchFamily="50" charset="0"/>
              </a:rPr>
              <a:t>Via Processes </a:t>
            </a:r>
            <a:r>
              <a:rPr lang="sv-SE" sz="1600" dirty="0">
                <a:solidFill>
                  <a:srgbClr val="2988C8"/>
                </a:solidFill>
                <a:sym typeface="Wingdings" panose="05000000000000000000" pitchFamily="2" charset="2"/>
              </a:rPr>
              <a:t></a:t>
            </a:r>
            <a:r>
              <a:rPr lang="nb-NO" sz="2000" dirty="0">
                <a:solidFill>
                  <a:srgbClr val="3188C9"/>
                </a:solidFill>
                <a:latin typeface="Locator" pitchFamily="50" charset="0"/>
                <a:sym typeface="Wingdings" panose="05000000000000000000" pitchFamily="2" charset="2"/>
              </a:rPr>
              <a:t> </a:t>
            </a:r>
            <a:r>
              <a:rPr lang="nb-NO" sz="2000" dirty="0">
                <a:solidFill>
                  <a:srgbClr val="3188C9"/>
                </a:solidFill>
                <a:latin typeface="Locator" pitchFamily="50" charset="0"/>
              </a:rPr>
              <a:t>Edit process, you can view the employee’s portal</a:t>
            </a:r>
            <a:r>
              <a:rPr lang="nb-NO" sz="2200" dirty="0">
                <a:solidFill>
                  <a:srgbClr val="3188C9"/>
                </a:solidFill>
                <a:latin typeface="Locator" pitchFamily="50" charset="0"/>
              </a:rPr>
              <a:t>. </a:t>
            </a:r>
          </a:p>
          <a:p>
            <a:br>
              <a:rPr lang="nb-NO" sz="2200" dirty="0">
                <a:solidFill>
                  <a:srgbClr val="3188C9"/>
                </a:solidFill>
                <a:latin typeface="Locator" pitchFamily="50" charset="0"/>
              </a:rPr>
            </a:br>
            <a:br>
              <a:rPr lang="nb-NO" sz="800" dirty="0">
                <a:solidFill>
                  <a:srgbClr val="3188C9"/>
                </a:solidFill>
                <a:latin typeface="Locator" pitchFamily="50" charset="0"/>
              </a:rPr>
            </a:br>
            <a:endParaRPr lang="nb-NO" sz="2200" b="1" dirty="0">
              <a:solidFill>
                <a:srgbClr val="3188C9"/>
              </a:solidFill>
              <a:latin typeface="Locator" pitchFamily="50" charset="0"/>
            </a:endParaRPr>
          </a:p>
        </p:txBody>
      </p:sp>
      <p:sp>
        <p:nvSpPr>
          <p:cNvPr id="10" name="Rektangel 9">
            <a:extLst>
              <a:ext uri="{FF2B5EF4-FFF2-40B4-BE49-F238E27FC236}">
                <a16:creationId xmlns:a16="http://schemas.microsoft.com/office/drawing/2014/main" id="{4D17C521-CB14-4DF1-8226-ADBE3BCBC86C}"/>
              </a:ext>
            </a:extLst>
          </p:cNvPr>
          <p:cNvSpPr/>
          <p:nvPr/>
        </p:nvSpPr>
        <p:spPr>
          <a:xfrm>
            <a:off x="447869" y="4602789"/>
            <a:ext cx="5853870" cy="830997"/>
          </a:xfrm>
          <a:prstGeom prst="rect">
            <a:avLst/>
          </a:prstGeom>
        </p:spPr>
        <p:txBody>
          <a:bodyPr wrap="square">
            <a:spAutoFit/>
          </a:bodyPr>
          <a:lstStyle/>
          <a:p>
            <a:r>
              <a:rPr lang="nb-NO" sz="1600" b="1" dirty="0">
                <a:solidFill>
                  <a:schemeClr val="bg1"/>
                </a:solidFill>
                <a:latin typeface="Locator" pitchFamily="50" charset="0"/>
              </a:rPr>
              <a:t>PLEASE NOTE: </a:t>
            </a:r>
            <a:r>
              <a:rPr lang="nb-NO" sz="1600" dirty="0">
                <a:solidFill>
                  <a:schemeClr val="bg1"/>
                </a:solidFill>
                <a:latin typeface="Locator" pitchFamily="50" charset="0"/>
              </a:rPr>
              <a:t>The </a:t>
            </a:r>
            <a:r>
              <a:rPr lang="nb-NO" sz="1600" i="1" dirty="0">
                <a:solidFill>
                  <a:schemeClr val="bg1"/>
                </a:solidFill>
                <a:latin typeface="Locator" pitchFamily="50" charset="0"/>
              </a:rPr>
              <a:t>process owner</a:t>
            </a:r>
            <a:r>
              <a:rPr lang="nb-NO" sz="1600" dirty="0">
                <a:solidFill>
                  <a:schemeClr val="bg1"/>
                </a:solidFill>
                <a:latin typeface="Locator" pitchFamily="50" charset="0"/>
              </a:rPr>
              <a:t>, that started the onboarding process, will get an email if the employee has replied to a chat and vice versa.</a:t>
            </a:r>
            <a:endParaRPr lang="nb-NO" sz="1050" dirty="0">
              <a:solidFill>
                <a:schemeClr val="bg1"/>
              </a:solidFill>
              <a:latin typeface="Locator" pitchFamily="50" charset="0"/>
            </a:endParaRPr>
          </a:p>
        </p:txBody>
      </p:sp>
      <p:pic>
        <p:nvPicPr>
          <p:cNvPr id="13" name="Bildobjekt 12">
            <a:extLst>
              <a:ext uri="{FF2B5EF4-FFF2-40B4-BE49-F238E27FC236}">
                <a16:creationId xmlns:a16="http://schemas.microsoft.com/office/drawing/2014/main" id="{C019D293-176F-4CA7-A7D7-EAA4CCED53FE}"/>
              </a:ext>
            </a:extLst>
          </p:cNvPr>
          <p:cNvPicPr>
            <a:picLocks noChangeAspect="1"/>
          </p:cNvPicPr>
          <p:nvPr/>
        </p:nvPicPr>
        <p:blipFill rotWithShape="1">
          <a:blip r:embed="rId3"/>
          <a:srcRect l="3404" t="11539" r="1874" b="12037"/>
          <a:stretch/>
        </p:blipFill>
        <p:spPr>
          <a:xfrm>
            <a:off x="1938789" y="1726433"/>
            <a:ext cx="2093079" cy="539820"/>
          </a:xfrm>
          <a:prstGeom prst="rect">
            <a:avLst/>
          </a:prstGeom>
          <a:ln w="19050">
            <a:solidFill>
              <a:schemeClr val="tx1"/>
            </a:solidFill>
          </a:ln>
          <a:effectLst>
            <a:outerShdw blurRad="50800" dist="38100" dir="2700000" algn="tl" rotWithShape="0">
              <a:prstClr val="black">
                <a:alpha val="40000"/>
              </a:prstClr>
            </a:outerShdw>
          </a:effectLst>
        </p:spPr>
      </p:pic>
      <p:sp>
        <p:nvSpPr>
          <p:cNvPr id="14" name="Rektangel 13">
            <a:extLst>
              <a:ext uri="{FF2B5EF4-FFF2-40B4-BE49-F238E27FC236}">
                <a16:creationId xmlns:a16="http://schemas.microsoft.com/office/drawing/2014/main" id="{02521D87-7E29-4539-9D43-5B07F9DC1AAD}"/>
              </a:ext>
            </a:extLst>
          </p:cNvPr>
          <p:cNvSpPr/>
          <p:nvPr/>
        </p:nvSpPr>
        <p:spPr>
          <a:xfrm>
            <a:off x="352641" y="2396175"/>
            <a:ext cx="2817181" cy="461665"/>
          </a:xfrm>
          <a:prstGeom prst="rect">
            <a:avLst/>
          </a:prstGeom>
        </p:spPr>
        <p:txBody>
          <a:bodyPr wrap="none">
            <a:spAutoFit/>
          </a:bodyPr>
          <a:lstStyle/>
          <a:p>
            <a:r>
              <a:rPr lang="nb-NO" sz="2400" b="1" dirty="0">
                <a:solidFill>
                  <a:srgbClr val="3188C9"/>
                </a:solidFill>
                <a:latin typeface="Locator" pitchFamily="50" charset="0"/>
              </a:rPr>
              <a:t>This allows you to:</a:t>
            </a:r>
            <a:endParaRPr lang="sv-SE" sz="2400" dirty="0"/>
          </a:p>
        </p:txBody>
      </p:sp>
    </p:spTree>
    <p:extLst>
      <p:ext uri="{BB962C8B-B14F-4D97-AF65-F5344CB8AC3E}">
        <p14:creationId xmlns:p14="http://schemas.microsoft.com/office/powerpoint/2010/main" val="14095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F8C5A871-DF2A-47C4-BA45-2770D7EB14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8411818" cy="553998"/>
          </a:xfrm>
          <a:prstGeom prst="rect">
            <a:avLst/>
          </a:prstGeom>
          <a:noFill/>
        </p:spPr>
        <p:txBody>
          <a:bodyPr wrap="square" rtlCol="0">
            <a:spAutoFit/>
          </a:bodyPr>
          <a:lstStyle/>
          <a:p>
            <a:r>
              <a:rPr lang="sv-SE" sz="3000" b="1" dirty="0">
                <a:solidFill>
                  <a:schemeClr val="bg1"/>
                </a:solidFill>
                <a:latin typeface="Locator" pitchFamily="50" charset="0"/>
              </a:rPr>
              <a:t>START AN ONBOARDING PROCESS</a:t>
            </a:r>
          </a:p>
        </p:txBody>
      </p:sp>
      <p:pic>
        <p:nvPicPr>
          <p:cNvPr id="3" name="Bildobjekt 2">
            <a:extLst>
              <a:ext uri="{FF2B5EF4-FFF2-40B4-BE49-F238E27FC236}">
                <a16:creationId xmlns:a16="http://schemas.microsoft.com/office/drawing/2014/main" id="{2E89A34A-02B8-43AC-A30E-5888EE5F20D3}"/>
              </a:ext>
            </a:extLst>
          </p:cNvPr>
          <p:cNvPicPr>
            <a:picLocks noChangeAspect="1"/>
          </p:cNvPicPr>
          <p:nvPr/>
        </p:nvPicPr>
        <p:blipFill>
          <a:blip r:embed="rId3"/>
          <a:stretch>
            <a:fillRect/>
          </a:stretch>
        </p:blipFill>
        <p:spPr>
          <a:xfrm>
            <a:off x="4422272" y="2798563"/>
            <a:ext cx="3347456" cy="12163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5161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246491" y="-92844"/>
            <a:ext cx="10515600" cy="1269269"/>
          </a:xfrm>
        </p:spPr>
        <p:txBody>
          <a:bodyPr vert="horz" lIns="91440" tIns="45720" rIns="91440" bIns="45720" rtlCol="0" anchor="ctr">
            <a:normAutofit/>
          </a:bodyPr>
          <a:lstStyle/>
          <a:p>
            <a:r>
              <a:rPr lang="nb-NO" dirty="0">
                <a:solidFill>
                  <a:srgbClr val="3188C9"/>
                </a:solidFill>
                <a:latin typeface="Locator Black" pitchFamily="50" charset="0"/>
              </a:rPr>
              <a:t>START PROCESS: </a:t>
            </a:r>
            <a:r>
              <a:rPr lang="nb-NO" dirty="0">
                <a:solidFill>
                  <a:srgbClr val="3188C9"/>
                </a:solidFill>
                <a:latin typeface="Locator" pitchFamily="50" charset="0"/>
              </a:rPr>
              <a:t>Integrated solution</a:t>
            </a:r>
            <a:endParaRPr lang="en-GB" dirty="0">
              <a:solidFill>
                <a:srgbClr val="3188C9"/>
              </a:solidFill>
              <a:latin typeface="Locator" pitchFamily="50" charset="0"/>
            </a:endParaRPr>
          </a:p>
        </p:txBody>
      </p:sp>
      <p:sp>
        <p:nvSpPr>
          <p:cNvPr id="14" name="TekstSylinder 13"/>
          <p:cNvSpPr txBox="1"/>
          <p:nvPr/>
        </p:nvSpPr>
        <p:spPr>
          <a:xfrm>
            <a:off x="485030" y="1001474"/>
            <a:ext cx="11211339" cy="707886"/>
          </a:xfrm>
          <a:prstGeom prst="rect">
            <a:avLst/>
          </a:prstGeom>
          <a:noFill/>
        </p:spPr>
        <p:txBody>
          <a:bodyPr wrap="square" rtlCol="0">
            <a:spAutoFit/>
          </a:bodyPr>
          <a:lstStyle/>
          <a:p>
            <a:r>
              <a:rPr lang="nb-NO" sz="2000" dirty="0">
                <a:solidFill>
                  <a:srgbClr val="3188C9"/>
                </a:solidFill>
                <a:latin typeface="Locator" pitchFamily="50" charset="0"/>
              </a:rPr>
              <a:t>Select the candidate from the candidate list in the recruitment system.</a:t>
            </a:r>
          </a:p>
          <a:p>
            <a:r>
              <a:rPr lang="nb-NO" sz="2000" dirty="0">
                <a:solidFill>
                  <a:srgbClr val="3188C9"/>
                </a:solidFill>
                <a:latin typeface="Locator" pitchFamily="50" charset="0"/>
              </a:rPr>
              <a:t>The user that transfers the candidate is regarded as the </a:t>
            </a:r>
            <a:r>
              <a:rPr lang="nb-NO" sz="2000" b="1" dirty="0">
                <a:solidFill>
                  <a:srgbClr val="3188C9"/>
                </a:solidFill>
                <a:latin typeface="Locator" pitchFamily="50" charset="0"/>
              </a:rPr>
              <a:t>process owner.</a:t>
            </a:r>
            <a:endParaRPr lang="en-GB" sz="2000" b="1" dirty="0">
              <a:solidFill>
                <a:srgbClr val="3188C9"/>
              </a:solidFill>
              <a:latin typeface="Locator" pitchFamily="50" charset="0"/>
            </a:endParaRPr>
          </a:p>
        </p:txBody>
      </p:sp>
      <p:pic>
        <p:nvPicPr>
          <p:cNvPr id="6" name="Bildobjekt 5">
            <a:extLst>
              <a:ext uri="{FF2B5EF4-FFF2-40B4-BE49-F238E27FC236}">
                <a16:creationId xmlns:a16="http://schemas.microsoft.com/office/drawing/2014/main" id="{7CF80B24-D4DE-485D-9AC5-24C890698644}"/>
              </a:ext>
            </a:extLst>
          </p:cNvPr>
          <p:cNvPicPr>
            <a:picLocks noChangeAspect="1"/>
          </p:cNvPicPr>
          <p:nvPr/>
        </p:nvPicPr>
        <p:blipFill>
          <a:blip r:embed="rId2"/>
          <a:stretch>
            <a:fillRect/>
          </a:stretch>
        </p:blipFill>
        <p:spPr>
          <a:xfrm>
            <a:off x="588396" y="3206134"/>
            <a:ext cx="4388397" cy="1740590"/>
          </a:xfrm>
          <a:prstGeom prst="rect">
            <a:avLst/>
          </a:prstGeom>
          <a:ln w="9525">
            <a:solidFill>
              <a:schemeClr val="tx1"/>
            </a:solidFill>
          </a:ln>
        </p:spPr>
      </p:pic>
      <p:cxnSp>
        <p:nvCxnSpPr>
          <p:cNvPr id="11" name="Rak pilkoppling 10">
            <a:extLst>
              <a:ext uri="{FF2B5EF4-FFF2-40B4-BE49-F238E27FC236}">
                <a16:creationId xmlns:a16="http://schemas.microsoft.com/office/drawing/2014/main" id="{AF6B2125-D9E9-454E-A11C-057F7AE45FBB}"/>
              </a:ext>
            </a:extLst>
          </p:cNvPr>
          <p:cNvCxnSpPr>
            <a:cxnSpLocks/>
          </p:cNvCxnSpPr>
          <p:nvPr/>
        </p:nvCxnSpPr>
        <p:spPr>
          <a:xfrm>
            <a:off x="480159" y="4715853"/>
            <a:ext cx="476415" cy="8647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8" name="Bildobjekt 17">
            <a:extLst>
              <a:ext uri="{FF2B5EF4-FFF2-40B4-BE49-F238E27FC236}">
                <a16:creationId xmlns:a16="http://schemas.microsoft.com/office/drawing/2014/main" id="{1A935050-472F-4BC1-AC94-8C57DADA1F98}"/>
              </a:ext>
            </a:extLst>
          </p:cNvPr>
          <p:cNvPicPr>
            <a:picLocks noChangeAspect="1"/>
          </p:cNvPicPr>
          <p:nvPr/>
        </p:nvPicPr>
        <p:blipFill rotWithShape="1">
          <a:blip r:embed="rId3"/>
          <a:srcRect t="6831"/>
          <a:stretch/>
        </p:blipFill>
        <p:spPr>
          <a:xfrm>
            <a:off x="6096000" y="3206134"/>
            <a:ext cx="5448864" cy="3192378"/>
          </a:xfrm>
          <a:prstGeom prst="rect">
            <a:avLst/>
          </a:prstGeom>
          <a:ln w="9525">
            <a:solidFill>
              <a:schemeClr val="tx1"/>
            </a:solidFill>
          </a:ln>
        </p:spPr>
      </p:pic>
      <p:sp>
        <p:nvSpPr>
          <p:cNvPr id="21" name="Rektangel 20">
            <a:extLst>
              <a:ext uri="{FF2B5EF4-FFF2-40B4-BE49-F238E27FC236}">
                <a16:creationId xmlns:a16="http://schemas.microsoft.com/office/drawing/2014/main" id="{FB1A6D11-B103-47F6-91EA-116BAD074E33}"/>
              </a:ext>
            </a:extLst>
          </p:cNvPr>
          <p:cNvSpPr/>
          <p:nvPr/>
        </p:nvSpPr>
        <p:spPr>
          <a:xfrm>
            <a:off x="485030" y="2685855"/>
            <a:ext cx="2406364" cy="369332"/>
          </a:xfrm>
          <a:prstGeom prst="rect">
            <a:avLst/>
          </a:prstGeom>
        </p:spPr>
        <p:txBody>
          <a:bodyPr wrap="none">
            <a:spAutoFit/>
          </a:bodyPr>
          <a:lstStyle/>
          <a:p>
            <a:r>
              <a:rPr lang="nb-NO" b="1" dirty="0">
                <a:solidFill>
                  <a:srgbClr val="3188C9"/>
                </a:solidFill>
                <a:latin typeface="Locator" pitchFamily="50" charset="0"/>
              </a:rPr>
              <a:t>Recruitment system:</a:t>
            </a:r>
            <a:endParaRPr lang="sv-SE" b="1" dirty="0"/>
          </a:p>
        </p:txBody>
      </p:sp>
      <p:sp>
        <p:nvSpPr>
          <p:cNvPr id="22" name="Rektangel 21">
            <a:extLst>
              <a:ext uri="{FF2B5EF4-FFF2-40B4-BE49-F238E27FC236}">
                <a16:creationId xmlns:a16="http://schemas.microsoft.com/office/drawing/2014/main" id="{9B814268-92B1-4FF5-A8F8-E768AAEEC17E}"/>
              </a:ext>
            </a:extLst>
          </p:cNvPr>
          <p:cNvSpPr/>
          <p:nvPr/>
        </p:nvSpPr>
        <p:spPr>
          <a:xfrm>
            <a:off x="6015011" y="2408856"/>
            <a:ext cx="5795989" cy="646331"/>
          </a:xfrm>
          <a:prstGeom prst="rect">
            <a:avLst/>
          </a:prstGeom>
        </p:spPr>
        <p:txBody>
          <a:bodyPr wrap="square">
            <a:spAutoFit/>
          </a:bodyPr>
          <a:lstStyle/>
          <a:p>
            <a:r>
              <a:rPr lang="nb-NO" dirty="0">
                <a:solidFill>
                  <a:srgbClr val="3188C9"/>
                </a:solidFill>
                <a:latin typeface="Locator" pitchFamily="50" charset="0"/>
              </a:rPr>
              <a:t>Information </a:t>
            </a:r>
            <a:r>
              <a:rPr lang="nb-NO" dirty="0" err="1">
                <a:solidFill>
                  <a:srgbClr val="3188C9"/>
                </a:solidFill>
                <a:latin typeface="Locator" pitchFamily="50" charset="0"/>
              </a:rPr>
              <a:t>will</a:t>
            </a:r>
            <a:r>
              <a:rPr lang="nb-NO" dirty="0">
                <a:solidFill>
                  <a:srgbClr val="3188C9"/>
                </a:solidFill>
                <a:latin typeface="Locator" pitchFamily="50" charset="0"/>
              </a:rPr>
              <a:t> be </a:t>
            </a:r>
            <a:r>
              <a:rPr lang="nb-NO" dirty="0" err="1">
                <a:solidFill>
                  <a:srgbClr val="3188C9"/>
                </a:solidFill>
                <a:latin typeface="Locator" pitchFamily="50" charset="0"/>
              </a:rPr>
              <a:t>prefilled</a:t>
            </a:r>
            <a:r>
              <a:rPr lang="nb-NO" dirty="0">
                <a:solidFill>
                  <a:srgbClr val="3188C9"/>
                </a:solidFill>
                <a:latin typeface="Locator" pitchFamily="50" charset="0"/>
              </a:rPr>
              <a:t> in </a:t>
            </a:r>
            <a:r>
              <a:rPr lang="nb-NO" dirty="0" err="1">
                <a:solidFill>
                  <a:srgbClr val="3188C9"/>
                </a:solidFill>
                <a:latin typeface="Locator" pitchFamily="50" charset="0"/>
              </a:rPr>
              <a:t>the</a:t>
            </a:r>
            <a:r>
              <a:rPr lang="nb-NO" dirty="0">
                <a:solidFill>
                  <a:srgbClr val="3188C9"/>
                </a:solidFill>
                <a:latin typeface="Locator" pitchFamily="50" charset="0"/>
              </a:rPr>
              <a:t> </a:t>
            </a:r>
            <a:r>
              <a:rPr lang="nb-NO" i="1" dirty="0">
                <a:solidFill>
                  <a:srgbClr val="3188C9"/>
                </a:solidFill>
                <a:latin typeface="Locator" pitchFamily="50" charset="0"/>
              </a:rPr>
              <a:t>Start </a:t>
            </a:r>
            <a:r>
              <a:rPr lang="nb-NO" i="1" dirty="0" err="1">
                <a:solidFill>
                  <a:srgbClr val="3188C9"/>
                </a:solidFill>
                <a:latin typeface="Locator" pitchFamily="50" charset="0"/>
              </a:rPr>
              <a:t>process</a:t>
            </a:r>
            <a:r>
              <a:rPr lang="nb-NO" i="1" dirty="0">
                <a:solidFill>
                  <a:srgbClr val="3188C9"/>
                </a:solidFill>
                <a:latin typeface="Locator" pitchFamily="50" charset="0"/>
              </a:rPr>
              <a:t> </a:t>
            </a:r>
            <a:r>
              <a:rPr lang="nb-NO" dirty="0">
                <a:solidFill>
                  <a:srgbClr val="3188C9"/>
                </a:solidFill>
                <a:latin typeface="Locator" pitchFamily="50" charset="0"/>
              </a:rPr>
              <a:t>screen. Select </a:t>
            </a:r>
            <a:r>
              <a:rPr lang="nb-NO" b="1" dirty="0" err="1">
                <a:solidFill>
                  <a:srgbClr val="3188C9"/>
                </a:solidFill>
                <a:latin typeface="Locator" pitchFamily="50" charset="0"/>
              </a:rPr>
              <a:t>Employee</a:t>
            </a:r>
            <a:r>
              <a:rPr lang="nb-NO" b="1" dirty="0">
                <a:solidFill>
                  <a:srgbClr val="3188C9"/>
                </a:solidFill>
                <a:latin typeface="Locator" pitchFamily="50" charset="0"/>
              </a:rPr>
              <a:t> start date </a:t>
            </a:r>
            <a:r>
              <a:rPr lang="nb-NO" dirty="0">
                <a:solidFill>
                  <a:srgbClr val="3188C9"/>
                </a:solidFill>
                <a:latin typeface="Locator" pitchFamily="50" charset="0"/>
              </a:rPr>
              <a:t>and </a:t>
            </a:r>
            <a:r>
              <a:rPr lang="nb-NO" b="1" dirty="0">
                <a:solidFill>
                  <a:srgbClr val="3188C9"/>
                </a:solidFill>
                <a:latin typeface="Locator" pitchFamily="50" charset="0"/>
              </a:rPr>
              <a:t>Onboarding </a:t>
            </a:r>
            <a:r>
              <a:rPr lang="nb-NO" b="1" dirty="0" err="1">
                <a:solidFill>
                  <a:srgbClr val="3188C9"/>
                </a:solidFill>
                <a:latin typeface="Locator" pitchFamily="50" charset="0"/>
              </a:rPr>
              <a:t>process</a:t>
            </a:r>
            <a:r>
              <a:rPr lang="nb-NO" dirty="0">
                <a:solidFill>
                  <a:srgbClr val="3188C9"/>
                </a:solidFill>
                <a:latin typeface="Locator" pitchFamily="50" charset="0"/>
              </a:rPr>
              <a:t>. </a:t>
            </a:r>
            <a:endParaRPr lang="sv-SE" dirty="0"/>
          </a:p>
        </p:txBody>
      </p:sp>
      <p:pic>
        <p:nvPicPr>
          <p:cNvPr id="3" name="Bilde 2">
            <a:extLst>
              <a:ext uri="{FF2B5EF4-FFF2-40B4-BE49-F238E27FC236}">
                <a16:creationId xmlns:a16="http://schemas.microsoft.com/office/drawing/2014/main" id="{7EAB23CE-6AF7-4050-AFB6-58CC6B84B647}"/>
              </a:ext>
            </a:extLst>
          </p:cNvPr>
          <p:cNvPicPr>
            <a:picLocks noChangeAspect="1"/>
          </p:cNvPicPr>
          <p:nvPr/>
        </p:nvPicPr>
        <p:blipFill>
          <a:blip r:embed="rId4"/>
          <a:stretch>
            <a:fillRect/>
          </a:stretch>
        </p:blipFill>
        <p:spPr>
          <a:xfrm>
            <a:off x="577971" y="5271076"/>
            <a:ext cx="3323809" cy="838095"/>
          </a:xfrm>
          <a:prstGeom prst="rect">
            <a:avLst/>
          </a:prstGeom>
        </p:spPr>
      </p:pic>
    </p:spTree>
    <p:extLst>
      <p:ext uri="{BB962C8B-B14F-4D97-AF65-F5344CB8AC3E}">
        <p14:creationId xmlns:p14="http://schemas.microsoft.com/office/powerpoint/2010/main" val="2686473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22583" y="2279212"/>
            <a:ext cx="5181600" cy="4351338"/>
          </a:xfrm>
        </p:spPr>
        <p:txBody>
          <a:bodyPr>
            <a:normAutofit/>
          </a:bodyPr>
          <a:lstStyle/>
          <a:p>
            <a:pPr>
              <a:buFont typeface="Wingdings" panose="05000000000000000000" pitchFamily="2" charset="2"/>
              <a:buChar char="Ø"/>
            </a:pPr>
            <a:endParaRPr lang="nb-NO" sz="2400" dirty="0">
              <a:solidFill>
                <a:srgbClr val="3188C9"/>
              </a:solidFill>
            </a:endParaRPr>
          </a:p>
          <a:p>
            <a:pPr>
              <a:buFont typeface="Wingdings" panose="05000000000000000000" pitchFamily="2" charset="2"/>
              <a:buChar char="Ø"/>
            </a:pPr>
            <a:r>
              <a:rPr lang="nb-NO" sz="2000" b="1" dirty="0">
                <a:solidFill>
                  <a:srgbClr val="3188C9"/>
                </a:solidFill>
                <a:latin typeface="Locator" pitchFamily="50" charset="0"/>
              </a:rPr>
              <a:t> Fill in employee information</a:t>
            </a:r>
          </a:p>
          <a:p>
            <a:pPr>
              <a:buFont typeface="Wingdings" panose="05000000000000000000" pitchFamily="2" charset="2"/>
              <a:buChar char="Ø"/>
            </a:pPr>
            <a:endParaRPr lang="nb-NO" sz="2400" dirty="0">
              <a:solidFill>
                <a:srgbClr val="3188C9"/>
              </a:solidFill>
            </a:endParaRPr>
          </a:p>
          <a:p>
            <a:pPr>
              <a:buFont typeface="Wingdings" panose="05000000000000000000" pitchFamily="2" charset="2"/>
              <a:buChar char="Ø"/>
            </a:pPr>
            <a:r>
              <a:rPr lang="nb-NO" sz="2000" b="1" dirty="0">
                <a:solidFill>
                  <a:srgbClr val="3188C9"/>
                </a:solidFill>
                <a:latin typeface="Locator" pitchFamily="50" charset="0"/>
              </a:rPr>
              <a:t> Fill in employee start date.</a:t>
            </a:r>
          </a:p>
          <a:p>
            <a:pPr>
              <a:buFont typeface="Wingdings" panose="05000000000000000000" pitchFamily="2" charset="2"/>
              <a:buChar char="Ø"/>
            </a:pPr>
            <a:endParaRPr lang="nb-NO" sz="2000" b="1" dirty="0">
              <a:solidFill>
                <a:srgbClr val="3188C9"/>
              </a:solidFill>
              <a:latin typeface="Locator" pitchFamily="50" charset="0"/>
            </a:endParaRPr>
          </a:p>
          <a:p>
            <a:pPr>
              <a:buFont typeface="Wingdings" panose="05000000000000000000" pitchFamily="2" charset="2"/>
              <a:buChar char="Ø"/>
            </a:pPr>
            <a:r>
              <a:rPr lang="nb-NO" sz="2000" b="1" dirty="0">
                <a:solidFill>
                  <a:srgbClr val="3188C9"/>
                </a:solidFill>
                <a:latin typeface="Locator" pitchFamily="50" charset="0"/>
              </a:rPr>
              <a:t>Position and department is not mandatory.</a:t>
            </a:r>
          </a:p>
          <a:p>
            <a:pPr>
              <a:buFont typeface="Wingdings" panose="05000000000000000000" pitchFamily="2" charset="2"/>
              <a:buChar char="Ø"/>
            </a:pPr>
            <a:endParaRPr lang="nb-NO" sz="2000" b="1" dirty="0">
              <a:solidFill>
                <a:srgbClr val="3188C9"/>
              </a:solidFill>
              <a:latin typeface="Locator" pitchFamily="50" charset="0"/>
            </a:endParaRPr>
          </a:p>
          <a:p>
            <a:pPr>
              <a:buFont typeface="Wingdings" panose="05000000000000000000" pitchFamily="2" charset="2"/>
              <a:buChar char="Ø"/>
            </a:pPr>
            <a:r>
              <a:rPr lang="nb-NO" sz="2000" b="1" dirty="0">
                <a:solidFill>
                  <a:srgbClr val="3188C9"/>
                </a:solidFill>
                <a:latin typeface="Locator" pitchFamily="50" charset="0"/>
              </a:rPr>
              <a:t> Select and start process. </a:t>
            </a:r>
            <a:br>
              <a:rPr lang="nb-NO" sz="2000" b="1" dirty="0">
                <a:solidFill>
                  <a:srgbClr val="3188C9"/>
                </a:solidFill>
                <a:latin typeface="Locator" pitchFamily="50" charset="0"/>
              </a:rPr>
            </a:br>
            <a:r>
              <a:rPr lang="nb-NO" sz="2000" dirty="0">
                <a:solidFill>
                  <a:srgbClr val="3188C9"/>
                </a:solidFill>
                <a:latin typeface="Locator" pitchFamily="50" charset="0"/>
              </a:rPr>
              <a:t>The person who starts the process is regarded as the </a:t>
            </a:r>
            <a:r>
              <a:rPr lang="nb-NO" sz="2000" b="1" dirty="0">
                <a:solidFill>
                  <a:srgbClr val="3188C9"/>
                </a:solidFill>
                <a:latin typeface="Locator" pitchFamily="50" charset="0"/>
              </a:rPr>
              <a:t>process owner</a:t>
            </a:r>
            <a:r>
              <a:rPr lang="nb-NO" sz="2000" dirty="0">
                <a:solidFill>
                  <a:srgbClr val="3188C9"/>
                </a:solidFill>
                <a:latin typeface="Locator" pitchFamily="50" charset="0"/>
              </a:rPr>
              <a:t>.</a:t>
            </a:r>
            <a:endParaRPr lang="en-GB" sz="2000" b="1" dirty="0">
              <a:solidFill>
                <a:srgbClr val="3188C9"/>
              </a:solidFill>
              <a:latin typeface="Locator" pitchFamily="50" charset="0"/>
            </a:endParaRPr>
          </a:p>
        </p:txBody>
      </p:sp>
      <p:sp>
        <p:nvSpPr>
          <p:cNvPr id="6" name="Tittel 1"/>
          <p:cNvSpPr>
            <a:spLocks noGrp="1"/>
          </p:cNvSpPr>
          <p:nvPr>
            <p:ph type="title"/>
          </p:nvPr>
        </p:nvSpPr>
        <p:spPr>
          <a:xfrm>
            <a:off x="122582" y="-140043"/>
            <a:ext cx="11375997" cy="1325563"/>
          </a:xfrm>
        </p:spPr>
        <p:txBody>
          <a:bodyPr vert="horz" lIns="91440" tIns="45720" rIns="91440" bIns="45720" rtlCol="0" anchor="ctr">
            <a:normAutofit/>
          </a:bodyPr>
          <a:lstStyle/>
          <a:p>
            <a:r>
              <a:rPr lang="nb-NO" dirty="0">
                <a:solidFill>
                  <a:srgbClr val="3188C9"/>
                </a:solidFill>
                <a:latin typeface="Locator Black" pitchFamily="50" charset="0"/>
              </a:rPr>
              <a:t>START PROCESS: </a:t>
            </a:r>
            <a:r>
              <a:rPr lang="nb-NO" dirty="0">
                <a:solidFill>
                  <a:srgbClr val="3188C9"/>
                </a:solidFill>
                <a:latin typeface="Locator" pitchFamily="50" charset="0"/>
              </a:rPr>
              <a:t>Stand alone solution</a:t>
            </a:r>
            <a:endParaRPr lang="en-GB" dirty="0">
              <a:solidFill>
                <a:srgbClr val="3188C9"/>
              </a:solidFill>
              <a:latin typeface="Locator" pitchFamily="50" charset="0"/>
            </a:endParaRPr>
          </a:p>
        </p:txBody>
      </p:sp>
      <p:sp>
        <p:nvSpPr>
          <p:cNvPr id="2" name="Rektangel 1">
            <a:extLst>
              <a:ext uri="{FF2B5EF4-FFF2-40B4-BE49-F238E27FC236}">
                <a16:creationId xmlns:a16="http://schemas.microsoft.com/office/drawing/2014/main" id="{4537B3CF-FE28-43A3-A273-24DF6E83C621}"/>
              </a:ext>
            </a:extLst>
          </p:cNvPr>
          <p:cNvSpPr/>
          <p:nvPr/>
        </p:nvSpPr>
        <p:spPr>
          <a:xfrm>
            <a:off x="226601" y="952048"/>
            <a:ext cx="4719110" cy="769441"/>
          </a:xfrm>
          <a:prstGeom prst="rect">
            <a:avLst/>
          </a:prstGeom>
        </p:spPr>
        <p:txBody>
          <a:bodyPr wrap="square">
            <a:spAutoFit/>
          </a:bodyPr>
          <a:lstStyle/>
          <a:p>
            <a:r>
              <a:rPr lang="nb-NO" sz="2200" b="1" dirty="0">
                <a:solidFill>
                  <a:srgbClr val="3188C9"/>
                </a:solidFill>
                <a:latin typeface="Locator" pitchFamily="50" charset="0"/>
              </a:rPr>
              <a:t>Log into Talent Onboarding via: </a:t>
            </a:r>
            <a:br>
              <a:rPr lang="nb-NO" sz="2200" b="1" dirty="0">
                <a:solidFill>
                  <a:srgbClr val="3188C9"/>
                </a:solidFill>
                <a:latin typeface="Locator" pitchFamily="50" charset="0"/>
              </a:rPr>
            </a:br>
            <a:r>
              <a:rPr lang="nb-NO" sz="2200" dirty="0">
                <a:solidFill>
                  <a:srgbClr val="3188C9"/>
                </a:solidFill>
                <a:hlinkClick r:id="rId2">
                  <a:extLst>
                    <a:ext uri="{A12FA001-AC4F-418D-AE19-62706E023703}">
                      <ahyp:hlinkClr xmlns:ahyp="http://schemas.microsoft.com/office/drawing/2018/hyperlinkcolor" val="tx"/>
                    </a:ext>
                  </a:extLst>
                </a:hlinkClick>
              </a:rPr>
              <a:t>https://onboarding.hrmts.net/</a:t>
            </a:r>
            <a:endParaRPr lang="nb-NO" sz="2200" dirty="0">
              <a:solidFill>
                <a:srgbClr val="3188C9"/>
              </a:solidFill>
            </a:endParaRPr>
          </a:p>
        </p:txBody>
      </p:sp>
      <p:pic>
        <p:nvPicPr>
          <p:cNvPr id="9" name="Bildobjekt 8">
            <a:extLst>
              <a:ext uri="{FF2B5EF4-FFF2-40B4-BE49-F238E27FC236}">
                <a16:creationId xmlns:a16="http://schemas.microsoft.com/office/drawing/2014/main" id="{3D8810DF-C548-48B9-AD08-BFF40CDE206A}"/>
              </a:ext>
            </a:extLst>
          </p:cNvPr>
          <p:cNvPicPr>
            <a:picLocks noChangeAspect="1"/>
          </p:cNvPicPr>
          <p:nvPr/>
        </p:nvPicPr>
        <p:blipFill>
          <a:blip r:embed="rId3"/>
          <a:stretch>
            <a:fillRect/>
          </a:stretch>
        </p:blipFill>
        <p:spPr>
          <a:xfrm>
            <a:off x="6023317" y="1105612"/>
            <a:ext cx="5575034" cy="5250738"/>
          </a:xfrm>
          <a:prstGeom prst="rect">
            <a:avLst/>
          </a:prstGeom>
          <a:ln w="12700">
            <a:solidFill>
              <a:schemeClr val="tx1"/>
            </a:solidFill>
          </a:ln>
        </p:spPr>
      </p:pic>
      <p:pic>
        <p:nvPicPr>
          <p:cNvPr id="10" name="Bildobjekt 9">
            <a:extLst>
              <a:ext uri="{FF2B5EF4-FFF2-40B4-BE49-F238E27FC236}">
                <a16:creationId xmlns:a16="http://schemas.microsoft.com/office/drawing/2014/main" id="{8BFEA819-619E-423F-9F5B-CCB77AE5DDB2}"/>
              </a:ext>
            </a:extLst>
          </p:cNvPr>
          <p:cNvPicPr>
            <a:picLocks noChangeAspect="1"/>
          </p:cNvPicPr>
          <p:nvPr/>
        </p:nvPicPr>
        <p:blipFill>
          <a:blip r:embed="rId4"/>
          <a:stretch>
            <a:fillRect/>
          </a:stretch>
        </p:blipFill>
        <p:spPr>
          <a:xfrm>
            <a:off x="1965670" y="1921914"/>
            <a:ext cx="1495425" cy="600075"/>
          </a:xfrm>
          <a:prstGeom prst="rect">
            <a:avLst/>
          </a:prstGeom>
          <a:ln w="19050">
            <a:solidFill>
              <a:schemeClr val="tx1"/>
            </a:solidFill>
          </a:ln>
        </p:spPr>
      </p:pic>
    </p:spTree>
    <p:extLst>
      <p:ext uri="{BB962C8B-B14F-4D97-AF65-F5344CB8AC3E}">
        <p14:creationId xmlns:p14="http://schemas.microsoft.com/office/powerpoint/2010/main" val="377084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F7FADFA7-8C2F-448A-9C85-64F414140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7200238" cy="553998"/>
          </a:xfrm>
          <a:prstGeom prst="rect">
            <a:avLst/>
          </a:prstGeom>
          <a:noFill/>
        </p:spPr>
        <p:txBody>
          <a:bodyPr wrap="square" rtlCol="0">
            <a:spAutoFit/>
          </a:bodyPr>
          <a:lstStyle/>
          <a:p>
            <a:r>
              <a:rPr lang="sv-SE" sz="3000" b="1" dirty="0">
                <a:solidFill>
                  <a:schemeClr val="bg1"/>
                </a:solidFill>
                <a:latin typeface="Locator" pitchFamily="50" charset="0"/>
              </a:rPr>
              <a:t>PROCESS OVERVIEW &amp; DETAILS</a:t>
            </a:r>
          </a:p>
        </p:txBody>
      </p:sp>
      <p:pic>
        <p:nvPicPr>
          <p:cNvPr id="9" name="Bildobjekt 8">
            <a:extLst>
              <a:ext uri="{FF2B5EF4-FFF2-40B4-BE49-F238E27FC236}">
                <a16:creationId xmlns:a16="http://schemas.microsoft.com/office/drawing/2014/main" id="{EC109F97-4555-493C-A103-DE6B7C0F7798}"/>
              </a:ext>
            </a:extLst>
          </p:cNvPr>
          <p:cNvPicPr>
            <a:picLocks noChangeAspect="1"/>
          </p:cNvPicPr>
          <p:nvPr/>
        </p:nvPicPr>
        <p:blipFill rotWithShape="1">
          <a:blip r:embed="rId3"/>
          <a:srcRect t="1335" r="89061" b="87667"/>
          <a:stretch/>
        </p:blipFill>
        <p:spPr>
          <a:xfrm>
            <a:off x="4319713" y="2346094"/>
            <a:ext cx="2538287" cy="11819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2485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454045" y="86786"/>
            <a:ext cx="8345557" cy="867327"/>
          </a:xfrm>
        </p:spPr>
        <p:txBody>
          <a:bodyPr vert="horz" lIns="91440" tIns="45720" rIns="91440" bIns="45720" rtlCol="0" anchor="ctr">
            <a:normAutofit/>
          </a:bodyPr>
          <a:lstStyle/>
          <a:p>
            <a:r>
              <a:rPr lang="nb-NO" dirty="0">
                <a:solidFill>
                  <a:srgbClr val="3188C9"/>
                </a:solidFill>
                <a:latin typeface="Locator Black" pitchFamily="50" charset="0"/>
              </a:rPr>
              <a:t>PROCESSES OVERVIEW</a:t>
            </a:r>
            <a:endParaRPr lang="en-GB" dirty="0">
              <a:solidFill>
                <a:srgbClr val="3188C9"/>
              </a:solidFill>
              <a:latin typeface="Locator Black" pitchFamily="50" charset="0"/>
            </a:endParaRPr>
          </a:p>
        </p:txBody>
      </p:sp>
      <p:sp>
        <p:nvSpPr>
          <p:cNvPr id="8" name="Rektangel 7">
            <a:extLst>
              <a:ext uri="{FF2B5EF4-FFF2-40B4-BE49-F238E27FC236}">
                <a16:creationId xmlns:a16="http://schemas.microsoft.com/office/drawing/2014/main" id="{D24874DD-D1F2-4709-9105-920AC201CCF8}"/>
              </a:ext>
            </a:extLst>
          </p:cNvPr>
          <p:cNvSpPr/>
          <p:nvPr/>
        </p:nvSpPr>
        <p:spPr>
          <a:xfrm>
            <a:off x="454045" y="5369361"/>
            <a:ext cx="6959378" cy="1169551"/>
          </a:xfrm>
          <a:prstGeom prst="rect">
            <a:avLst/>
          </a:prstGeom>
        </p:spPr>
        <p:txBody>
          <a:bodyPr wrap="square">
            <a:spAutoFit/>
          </a:bodyPr>
          <a:lstStyle/>
          <a:p>
            <a:pPr marL="285750" indent="-285750">
              <a:buFont typeface="Wingdings" panose="05000000000000000000" pitchFamily="2" charset="2"/>
              <a:buChar char="Ø"/>
            </a:pPr>
            <a:r>
              <a:rPr lang="nb-NO" sz="1400" dirty="0">
                <a:solidFill>
                  <a:srgbClr val="3188C9"/>
                </a:solidFill>
                <a:latin typeface="Locator" pitchFamily="50" charset="0"/>
              </a:rPr>
              <a:t>Once all tasks in the process are completed, the process will automatically be moved from «active processes» to «completed processes».</a:t>
            </a:r>
          </a:p>
          <a:p>
            <a:endParaRPr lang="nb-NO" sz="1400" dirty="0">
              <a:solidFill>
                <a:srgbClr val="3188C9"/>
              </a:solidFill>
              <a:latin typeface="Locator" pitchFamily="50" charset="0"/>
            </a:endParaRPr>
          </a:p>
          <a:p>
            <a:pPr marL="285750" indent="-285750">
              <a:buFont typeface="Wingdings" panose="05000000000000000000" pitchFamily="2" charset="2"/>
              <a:buChar char="Ø"/>
            </a:pPr>
            <a:r>
              <a:rPr lang="nb-NO" sz="1400" dirty="0">
                <a:solidFill>
                  <a:srgbClr val="3188C9"/>
                </a:solidFill>
                <a:latin typeface="Locator" pitchFamily="50" charset="0"/>
              </a:rPr>
              <a:t>Once all tasks in the process have been cancelled, the process will automatically be moved from «Active processes» to «</a:t>
            </a:r>
            <a:r>
              <a:rPr lang="nb-NO" sz="1400" dirty="0" err="1">
                <a:solidFill>
                  <a:srgbClr val="3188C9"/>
                </a:solidFill>
                <a:latin typeface="Locator" pitchFamily="50" charset="0"/>
              </a:rPr>
              <a:t>Cancelled</a:t>
            </a:r>
            <a:r>
              <a:rPr lang="nb-NO" sz="1400" dirty="0">
                <a:solidFill>
                  <a:srgbClr val="3188C9"/>
                </a:solidFill>
                <a:latin typeface="Locator" pitchFamily="50" charset="0"/>
              </a:rPr>
              <a:t> processes». </a:t>
            </a:r>
          </a:p>
        </p:txBody>
      </p:sp>
      <p:pic>
        <p:nvPicPr>
          <p:cNvPr id="9" name="Bildobjekt 8">
            <a:extLst>
              <a:ext uri="{FF2B5EF4-FFF2-40B4-BE49-F238E27FC236}">
                <a16:creationId xmlns:a16="http://schemas.microsoft.com/office/drawing/2014/main" id="{09BC2D61-09AF-467C-B94A-3C7F600402A6}"/>
              </a:ext>
            </a:extLst>
          </p:cNvPr>
          <p:cNvPicPr>
            <a:picLocks noChangeAspect="1"/>
          </p:cNvPicPr>
          <p:nvPr/>
        </p:nvPicPr>
        <p:blipFill>
          <a:blip r:embed="rId2"/>
          <a:stretch>
            <a:fillRect/>
          </a:stretch>
        </p:blipFill>
        <p:spPr>
          <a:xfrm>
            <a:off x="454045" y="1070731"/>
            <a:ext cx="7016116" cy="4076583"/>
          </a:xfrm>
          <a:prstGeom prst="rect">
            <a:avLst/>
          </a:prstGeom>
          <a:ln w="19050">
            <a:solidFill>
              <a:schemeClr val="tx1"/>
            </a:solidFill>
          </a:ln>
          <a:effectLst>
            <a:outerShdw blurRad="292100" dist="139700" dir="2700000" algn="tl" rotWithShape="0">
              <a:srgbClr val="333333">
                <a:alpha val="65000"/>
              </a:srgbClr>
            </a:outerShdw>
          </a:effectLst>
        </p:spPr>
      </p:pic>
      <p:sp>
        <p:nvSpPr>
          <p:cNvPr id="10" name="Rektangel 9">
            <a:extLst>
              <a:ext uri="{FF2B5EF4-FFF2-40B4-BE49-F238E27FC236}">
                <a16:creationId xmlns:a16="http://schemas.microsoft.com/office/drawing/2014/main" id="{37EAE454-D0F2-4D1C-8759-37811A041A3D}"/>
              </a:ext>
            </a:extLst>
          </p:cNvPr>
          <p:cNvSpPr/>
          <p:nvPr/>
        </p:nvSpPr>
        <p:spPr>
          <a:xfrm>
            <a:off x="7862887" y="1065137"/>
            <a:ext cx="4238625" cy="1384995"/>
          </a:xfrm>
          <a:prstGeom prst="rect">
            <a:avLst/>
          </a:prstGeom>
        </p:spPr>
        <p:txBody>
          <a:bodyPr wrap="square">
            <a:spAutoFit/>
          </a:bodyPr>
          <a:lstStyle/>
          <a:p>
            <a:r>
              <a:rPr lang="nb-NO" sz="1400" dirty="0">
                <a:solidFill>
                  <a:srgbClr val="3188C9"/>
                </a:solidFill>
                <a:latin typeface="Locator" pitchFamily="50" charset="0"/>
              </a:rPr>
              <a:t>In the processes overview you will see all </a:t>
            </a:r>
            <a:r>
              <a:rPr lang="nb-NO" sz="1400" i="1" dirty="0">
                <a:solidFill>
                  <a:srgbClr val="3188C9"/>
                </a:solidFill>
                <a:latin typeface="Locator" pitchFamily="50" charset="0"/>
              </a:rPr>
              <a:t>your</a:t>
            </a:r>
            <a:r>
              <a:rPr lang="nb-NO" sz="1400" dirty="0">
                <a:solidFill>
                  <a:srgbClr val="3188C9"/>
                </a:solidFill>
                <a:latin typeface="Locator" pitchFamily="50" charset="0"/>
              </a:rPr>
              <a:t> active, completed and canceled processes. </a:t>
            </a:r>
          </a:p>
          <a:p>
            <a:endParaRPr lang="nb-NO" sz="1400" dirty="0">
              <a:solidFill>
                <a:srgbClr val="3188C9"/>
              </a:solidFill>
              <a:latin typeface="Locator" pitchFamily="50" charset="0"/>
            </a:endParaRPr>
          </a:p>
          <a:p>
            <a:r>
              <a:rPr lang="nb-NO" sz="1400" dirty="0">
                <a:solidFill>
                  <a:srgbClr val="3188C9"/>
                </a:solidFill>
                <a:latin typeface="Locator" pitchFamily="50" charset="0"/>
              </a:rPr>
              <a:t>Via edit process, you will get to the process details screen. There you will be able to view the details in your process and invite the employee to the portal.</a:t>
            </a:r>
          </a:p>
        </p:txBody>
      </p:sp>
    </p:spTree>
    <p:extLst>
      <p:ext uri="{BB962C8B-B14F-4D97-AF65-F5344CB8AC3E}">
        <p14:creationId xmlns:p14="http://schemas.microsoft.com/office/powerpoint/2010/main" val="33286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40631" y="1616299"/>
            <a:ext cx="4203949" cy="4668084"/>
          </a:xfrm>
        </p:spPr>
        <p:txBody>
          <a:bodyPr vert="horz" lIns="91440" tIns="45720" rIns="91440" bIns="45720" rtlCol="0">
            <a:normAutofit/>
          </a:bodyPr>
          <a:lstStyle/>
          <a:p>
            <a:pPr>
              <a:buFont typeface="Wingdings" panose="05000000000000000000" pitchFamily="2" charset="2"/>
              <a:buChar char="Ø"/>
            </a:pPr>
            <a:r>
              <a:rPr lang="nb-NO" sz="1600" dirty="0">
                <a:solidFill>
                  <a:srgbClr val="3188C9"/>
                </a:solidFill>
                <a:latin typeface="Locator" pitchFamily="50" charset="0"/>
              </a:rPr>
              <a:t>Start tasks for yourself or on behalf of task assignee.</a:t>
            </a:r>
          </a:p>
          <a:p>
            <a:pPr>
              <a:buFont typeface="Wingdings" panose="05000000000000000000" pitchFamily="2" charset="2"/>
              <a:buChar char="Ø"/>
            </a:pPr>
            <a:r>
              <a:rPr lang="nb-NO" sz="1600" dirty="0">
                <a:solidFill>
                  <a:srgbClr val="3188C9"/>
                </a:solidFill>
                <a:latin typeface="Locator" pitchFamily="50" charset="0"/>
              </a:rPr>
              <a:t> Mark tasks as completed, for example if task assignee forgot to.</a:t>
            </a:r>
          </a:p>
          <a:p>
            <a:pPr>
              <a:buFont typeface="Wingdings" panose="05000000000000000000" pitchFamily="2" charset="2"/>
              <a:buChar char="Ø"/>
            </a:pPr>
            <a:r>
              <a:rPr lang="nb-NO" sz="1600" dirty="0">
                <a:solidFill>
                  <a:srgbClr val="3188C9"/>
                </a:solidFill>
                <a:latin typeface="Locator" pitchFamily="50" charset="0"/>
              </a:rPr>
              <a:t>Cancel tasks that are no longer valid. </a:t>
            </a:r>
            <a:br>
              <a:rPr lang="nb-NO" sz="1400" dirty="0">
                <a:solidFill>
                  <a:srgbClr val="3188C9"/>
                </a:solidFill>
                <a:latin typeface="Locator" pitchFamily="50" charset="0"/>
              </a:rPr>
            </a:br>
            <a:endParaRPr lang="nb-NO" sz="1400" dirty="0">
              <a:solidFill>
                <a:srgbClr val="3188C9"/>
              </a:solidFill>
              <a:latin typeface="Locator" pitchFamily="50" charset="0"/>
            </a:endParaRPr>
          </a:p>
          <a:p>
            <a:pPr>
              <a:buFontTx/>
              <a:buChar char="-"/>
            </a:pPr>
            <a:endParaRPr lang="nb-NO" sz="1400" dirty="0">
              <a:solidFill>
                <a:srgbClr val="3188C9"/>
              </a:solidFill>
              <a:latin typeface="Locator" pitchFamily="50" charset="0"/>
            </a:endParaRPr>
          </a:p>
          <a:p>
            <a:pPr marL="0" indent="0">
              <a:buNone/>
            </a:pPr>
            <a:endParaRPr lang="nb-NO" sz="1400" dirty="0">
              <a:solidFill>
                <a:srgbClr val="3188C9"/>
              </a:solidFill>
              <a:latin typeface="Locator" pitchFamily="50" charset="0"/>
            </a:endParaRPr>
          </a:p>
          <a:p>
            <a:pPr>
              <a:buFont typeface="Wingdings" panose="05000000000000000000" pitchFamily="2" charset="2"/>
              <a:buChar char="Ø"/>
            </a:pPr>
            <a:r>
              <a:rPr lang="nb-NO" sz="1600" dirty="0">
                <a:solidFill>
                  <a:srgbClr val="3188C9"/>
                </a:solidFill>
                <a:latin typeface="Locator" pitchFamily="50" charset="0"/>
              </a:rPr>
              <a:t>Invite employee to the employee portal, or view their portal. </a:t>
            </a:r>
          </a:p>
          <a:p>
            <a:pPr>
              <a:buFont typeface="Wingdings" panose="05000000000000000000" pitchFamily="2" charset="2"/>
              <a:buChar char="Ø"/>
            </a:pPr>
            <a:endParaRPr lang="nb-NO" sz="1600" dirty="0">
              <a:solidFill>
                <a:srgbClr val="3188C9"/>
              </a:solidFill>
              <a:latin typeface="Locator" pitchFamily="50" charset="0"/>
            </a:endParaRPr>
          </a:p>
          <a:p>
            <a:pPr>
              <a:buFont typeface="Wingdings" panose="05000000000000000000" pitchFamily="2" charset="2"/>
              <a:buChar char="Ø"/>
            </a:pPr>
            <a:endParaRPr lang="nb-NO" sz="1600" dirty="0">
              <a:solidFill>
                <a:srgbClr val="3188C9"/>
              </a:solidFill>
              <a:latin typeface="Locator" pitchFamily="50" charset="0"/>
            </a:endParaRPr>
          </a:p>
          <a:p>
            <a:pPr>
              <a:buFont typeface="Wingdings" panose="05000000000000000000" pitchFamily="2" charset="2"/>
              <a:buChar char="Ø"/>
            </a:pPr>
            <a:r>
              <a:rPr lang="nb-NO" sz="1600" dirty="0">
                <a:solidFill>
                  <a:srgbClr val="3188C9"/>
                </a:solidFill>
                <a:latin typeface="Locator" pitchFamily="50" charset="0"/>
              </a:rPr>
              <a:t>See the status of tasks; </a:t>
            </a:r>
            <a:br>
              <a:rPr lang="nb-NO" sz="1600" dirty="0">
                <a:solidFill>
                  <a:srgbClr val="3188C9"/>
                </a:solidFill>
                <a:latin typeface="Locator" pitchFamily="50" charset="0"/>
              </a:rPr>
            </a:br>
            <a:r>
              <a:rPr lang="nb-NO" sz="1600" dirty="0">
                <a:solidFill>
                  <a:srgbClr val="3188C9"/>
                </a:solidFill>
                <a:latin typeface="Locator" pitchFamily="50" charset="0"/>
              </a:rPr>
              <a:t>active, ongoing, completed and cancelled.</a:t>
            </a:r>
          </a:p>
          <a:p>
            <a:pPr>
              <a:buFontTx/>
              <a:buChar char="-"/>
            </a:pPr>
            <a:endParaRPr lang="nb-NO" sz="1200" dirty="0">
              <a:solidFill>
                <a:srgbClr val="3188C9"/>
              </a:solidFill>
              <a:latin typeface="Locator" pitchFamily="50" charset="0"/>
            </a:endParaRPr>
          </a:p>
          <a:p>
            <a:pPr>
              <a:buFont typeface="Wingdings" panose="05000000000000000000" pitchFamily="2" charset="2"/>
              <a:buChar char="Ø"/>
            </a:pPr>
            <a:endParaRPr lang="nb-NO" sz="1200" dirty="0">
              <a:solidFill>
                <a:srgbClr val="3188C9"/>
              </a:solidFill>
              <a:latin typeface="Locator" pitchFamily="50" charset="0"/>
            </a:endParaRPr>
          </a:p>
          <a:p>
            <a:pPr marL="0" indent="0">
              <a:buNone/>
            </a:pPr>
            <a:endParaRPr lang="nb-NO" sz="1200" dirty="0">
              <a:solidFill>
                <a:srgbClr val="FF0000"/>
              </a:solidFill>
              <a:latin typeface="Locator" pitchFamily="50" charset="0"/>
            </a:endParaRPr>
          </a:p>
        </p:txBody>
      </p:sp>
      <p:sp>
        <p:nvSpPr>
          <p:cNvPr id="7" name="Tittel 1"/>
          <p:cNvSpPr>
            <a:spLocks noGrp="1"/>
          </p:cNvSpPr>
          <p:nvPr>
            <p:ph type="title"/>
          </p:nvPr>
        </p:nvSpPr>
        <p:spPr>
          <a:xfrm>
            <a:off x="138486" y="-96681"/>
            <a:ext cx="10515600" cy="1325563"/>
          </a:xfrm>
        </p:spPr>
        <p:txBody>
          <a:bodyPr vert="horz" lIns="91440" tIns="45720" rIns="91440" bIns="45720" rtlCol="0" anchor="ctr">
            <a:normAutofit/>
          </a:bodyPr>
          <a:lstStyle/>
          <a:p>
            <a:r>
              <a:rPr lang="nb-NO" dirty="0">
                <a:solidFill>
                  <a:srgbClr val="3188C9"/>
                </a:solidFill>
                <a:latin typeface="Locator Black" pitchFamily="50" charset="0"/>
              </a:rPr>
              <a:t>PROCESS DETAILS</a:t>
            </a:r>
            <a:endParaRPr lang="en-GB" dirty="0">
              <a:solidFill>
                <a:srgbClr val="3188C9"/>
              </a:solidFill>
              <a:latin typeface="Locator Black" pitchFamily="50" charset="0"/>
            </a:endParaRPr>
          </a:p>
        </p:txBody>
      </p:sp>
      <p:pic>
        <p:nvPicPr>
          <p:cNvPr id="5" name="Bildobjekt 4">
            <a:extLst>
              <a:ext uri="{FF2B5EF4-FFF2-40B4-BE49-F238E27FC236}">
                <a16:creationId xmlns:a16="http://schemas.microsoft.com/office/drawing/2014/main" id="{C2352538-4252-47ED-B6BB-57CC4C661FD0}"/>
              </a:ext>
            </a:extLst>
          </p:cNvPr>
          <p:cNvPicPr>
            <a:picLocks noChangeAspect="1"/>
          </p:cNvPicPr>
          <p:nvPr/>
        </p:nvPicPr>
        <p:blipFill rotWithShape="1">
          <a:blip r:embed="rId2"/>
          <a:srcRect l="1084" r="762"/>
          <a:stretch/>
        </p:blipFill>
        <p:spPr>
          <a:xfrm>
            <a:off x="5273723" y="1300849"/>
            <a:ext cx="6632621" cy="4983534"/>
          </a:xfrm>
          <a:prstGeom prst="rect">
            <a:avLst/>
          </a:prstGeom>
        </p:spPr>
      </p:pic>
      <p:sp>
        <p:nvSpPr>
          <p:cNvPr id="9" name="Rektangel 8">
            <a:extLst>
              <a:ext uri="{FF2B5EF4-FFF2-40B4-BE49-F238E27FC236}">
                <a16:creationId xmlns:a16="http://schemas.microsoft.com/office/drawing/2014/main" id="{7FDC9B65-BC1B-4628-8975-74EF71F6BF6B}"/>
              </a:ext>
            </a:extLst>
          </p:cNvPr>
          <p:cNvSpPr/>
          <p:nvPr/>
        </p:nvSpPr>
        <p:spPr>
          <a:xfrm>
            <a:off x="138486" y="896239"/>
            <a:ext cx="3713902" cy="523220"/>
          </a:xfrm>
          <a:prstGeom prst="rect">
            <a:avLst/>
          </a:prstGeom>
        </p:spPr>
        <p:txBody>
          <a:bodyPr wrap="none">
            <a:spAutoFit/>
          </a:bodyPr>
          <a:lstStyle/>
          <a:p>
            <a:r>
              <a:rPr lang="nb-NO" sz="2800" b="1" dirty="0">
                <a:solidFill>
                  <a:srgbClr val="3188C9"/>
                </a:solidFill>
                <a:latin typeface="Locator" pitchFamily="50" charset="0"/>
              </a:rPr>
              <a:t>On this page you can:</a:t>
            </a:r>
          </a:p>
        </p:txBody>
      </p:sp>
      <p:pic>
        <p:nvPicPr>
          <p:cNvPr id="13" name="Picture 2" descr="Bildresultat för circle icon with number">
            <a:extLst>
              <a:ext uri="{FF2B5EF4-FFF2-40B4-BE49-F238E27FC236}">
                <a16:creationId xmlns:a16="http://schemas.microsoft.com/office/drawing/2014/main" id="{18FEA0CD-53B5-4716-A9B9-3BA6F3FED5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25" t="4826" r="72652" b="71960"/>
          <a:stretch/>
        </p:blipFill>
        <p:spPr bwMode="auto">
          <a:xfrm>
            <a:off x="254407" y="1638300"/>
            <a:ext cx="388531" cy="390283"/>
          </a:xfrm>
          <a:prstGeom prst="ellipse">
            <a:avLst/>
          </a:prstGeom>
          <a:noFill/>
          <a:ln w="19050">
            <a:noFill/>
          </a:ln>
          <a:extLst>
            <a:ext uri="{909E8E84-426E-40DD-AFC4-6F175D3DCCD1}">
              <a14:hiddenFill xmlns:a14="http://schemas.microsoft.com/office/drawing/2010/main">
                <a:solidFill>
                  <a:srgbClr val="FFFFFF"/>
                </a:solidFill>
              </a14:hiddenFill>
            </a:ext>
          </a:extLst>
        </p:spPr>
      </p:pic>
      <p:pic>
        <p:nvPicPr>
          <p:cNvPr id="14" name="Picture 2" descr="Bildresultat för circle icon with number">
            <a:extLst>
              <a:ext uri="{FF2B5EF4-FFF2-40B4-BE49-F238E27FC236}">
                <a16:creationId xmlns:a16="http://schemas.microsoft.com/office/drawing/2014/main" id="{3539DEAE-578C-4ABD-BC19-97F7CFA7FC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323" b="66593"/>
          <a:stretch/>
        </p:blipFill>
        <p:spPr bwMode="auto">
          <a:xfrm>
            <a:off x="9823506" y="1974101"/>
            <a:ext cx="602351" cy="5616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dresultat för circle icon with number">
            <a:extLst>
              <a:ext uri="{FF2B5EF4-FFF2-40B4-BE49-F238E27FC236}">
                <a16:creationId xmlns:a16="http://schemas.microsoft.com/office/drawing/2014/main" id="{FA1D0E98-B488-4D26-B497-2BA54B8C86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40" t="5449" r="39339" b="72456"/>
          <a:stretch/>
        </p:blipFill>
        <p:spPr bwMode="auto">
          <a:xfrm>
            <a:off x="285656" y="3845719"/>
            <a:ext cx="388531" cy="371476"/>
          </a:xfrm>
          <a:prstGeom prst="ellipse">
            <a:avLst/>
          </a:prstGeom>
          <a:noFill/>
          <a:ln w="19050">
            <a:noFill/>
          </a:ln>
          <a:extLst>
            <a:ext uri="{909E8E84-426E-40DD-AFC4-6F175D3DCCD1}">
              <a14:hiddenFill xmlns:a14="http://schemas.microsoft.com/office/drawing/2010/main">
                <a:solidFill>
                  <a:srgbClr val="FFFFFF"/>
                </a:solidFill>
              </a14:hiddenFill>
            </a:ext>
          </a:extLst>
        </p:spPr>
      </p:pic>
      <p:pic>
        <p:nvPicPr>
          <p:cNvPr id="22" name="Picture 2" descr="Bildresultat för circle icon with number">
            <a:extLst>
              <a:ext uri="{FF2B5EF4-FFF2-40B4-BE49-F238E27FC236}">
                <a16:creationId xmlns:a16="http://schemas.microsoft.com/office/drawing/2014/main" id="{012FF7FF-CE59-4797-AE63-949D7CA949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518" r="33081" b="66593"/>
          <a:stretch/>
        </p:blipFill>
        <p:spPr bwMode="auto">
          <a:xfrm>
            <a:off x="5467166" y="3792616"/>
            <a:ext cx="579549" cy="5616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Bildresultat för circle icon with number">
            <a:extLst>
              <a:ext uri="{FF2B5EF4-FFF2-40B4-BE49-F238E27FC236}">
                <a16:creationId xmlns:a16="http://schemas.microsoft.com/office/drawing/2014/main" id="{5FBB6D42-E1AE-43FB-A8B5-04D2556BD1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291" t="5368" r="5870" b="72537"/>
          <a:stretch/>
        </p:blipFill>
        <p:spPr bwMode="auto">
          <a:xfrm>
            <a:off x="285656" y="5147781"/>
            <a:ext cx="390620" cy="371476"/>
          </a:xfrm>
          <a:prstGeom prst="ellipse">
            <a:avLst/>
          </a:prstGeom>
          <a:noFill/>
          <a:ln w="19050">
            <a:noFill/>
          </a:ln>
          <a:extLst>
            <a:ext uri="{909E8E84-426E-40DD-AFC4-6F175D3DCCD1}">
              <a14:hiddenFill xmlns:a14="http://schemas.microsoft.com/office/drawing/2010/main">
                <a:solidFill>
                  <a:srgbClr val="FFFFFF"/>
                </a:solidFill>
              </a14:hiddenFill>
            </a:ext>
          </a:extLst>
        </p:spPr>
      </p:pic>
      <p:pic>
        <p:nvPicPr>
          <p:cNvPr id="25" name="Picture 2" descr="Bildresultat för circle icon with number">
            <a:extLst>
              <a:ext uri="{FF2B5EF4-FFF2-40B4-BE49-F238E27FC236}">
                <a16:creationId xmlns:a16="http://schemas.microsoft.com/office/drawing/2014/main" id="{FB10D2DC-63FE-4F90-AA8B-724A6AF847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291" t="5368" r="5870" b="72537"/>
          <a:stretch/>
        </p:blipFill>
        <p:spPr bwMode="auto">
          <a:xfrm>
            <a:off x="10654086" y="4073452"/>
            <a:ext cx="390620" cy="371476"/>
          </a:xfrm>
          <a:prstGeom prst="ellipse">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269E467D-8D8C-4C56-8169-8827F0B336FE}"/>
              </a:ext>
            </a:extLst>
          </p:cNvPr>
          <p:cNvSpPr/>
          <p:nvPr/>
        </p:nvSpPr>
        <p:spPr>
          <a:xfrm>
            <a:off x="10340340" y="1689100"/>
            <a:ext cx="1341119" cy="993140"/>
          </a:xfrm>
          <a:prstGeom prst="rect">
            <a:avLst/>
          </a:prstGeom>
          <a:noFill/>
          <a:ln w="28575">
            <a:solidFill>
              <a:srgbClr val="318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125B48B9-3A41-455F-9392-95125556D31D}"/>
              </a:ext>
            </a:extLst>
          </p:cNvPr>
          <p:cNvSpPr/>
          <p:nvPr/>
        </p:nvSpPr>
        <p:spPr>
          <a:xfrm>
            <a:off x="5302418" y="3611880"/>
            <a:ext cx="2721442" cy="742409"/>
          </a:xfrm>
          <a:prstGeom prst="rect">
            <a:avLst/>
          </a:prstGeom>
          <a:noFill/>
          <a:ln w="28575">
            <a:solidFill>
              <a:srgbClr val="318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D8091A80-4215-49BF-9142-7E032AD50803}"/>
              </a:ext>
            </a:extLst>
          </p:cNvPr>
          <p:cNvSpPr/>
          <p:nvPr/>
        </p:nvSpPr>
        <p:spPr>
          <a:xfrm>
            <a:off x="10556019" y="3996927"/>
            <a:ext cx="1194021" cy="561673"/>
          </a:xfrm>
          <a:prstGeom prst="rect">
            <a:avLst/>
          </a:prstGeom>
          <a:noFill/>
          <a:ln w="28575">
            <a:solidFill>
              <a:srgbClr val="318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9362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E3E36884-E514-4325-B54B-73A7DBB50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10172038" cy="553998"/>
          </a:xfrm>
          <a:prstGeom prst="rect">
            <a:avLst/>
          </a:prstGeom>
          <a:noFill/>
        </p:spPr>
        <p:txBody>
          <a:bodyPr wrap="square" rtlCol="0">
            <a:spAutoFit/>
          </a:bodyPr>
          <a:lstStyle/>
          <a:p>
            <a:r>
              <a:rPr lang="sv-SE" sz="3000" b="1" dirty="0">
                <a:solidFill>
                  <a:schemeClr val="bg1"/>
                </a:solidFill>
                <a:latin typeface="Locator" pitchFamily="50" charset="0"/>
              </a:rPr>
              <a:t>INVITE EMPLOYEE TO THE EMPLOYEE PORTAL</a:t>
            </a:r>
          </a:p>
        </p:txBody>
      </p:sp>
      <p:pic>
        <p:nvPicPr>
          <p:cNvPr id="7" name="Bildobjekt 6">
            <a:extLst>
              <a:ext uri="{FF2B5EF4-FFF2-40B4-BE49-F238E27FC236}">
                <a16:creationId xmlns:a16="http://schemas.microsoft.com/office/drawing/2014/main" id="{4DCED61E-F3BE-4721-B33B-ED9BD534761E}"/>
              </a:ext>
            </a:extLst>
          </p:cNvPr>
          <p:cNvPicPr>
            <a:picLocks noChangeAspect="1"/>
          </p:cNvPicPr>
          <p:nvPr/>
        </p:nvPicPr>
        <p:blipFill rotWithShape="1">
          <a:blip r:embed="rId3"/>
          <a:srcRect l="25449" t="76290" r="3167" b="4322"/>
          <a:stretch/>
        </p:blipFill>
        <p:spPr>
          <a:xfrm>
            <a:off x="4194601" y="2532451"/>
            <a:ext cx="3760680" cy="10022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9151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BB13058-9A0B-4896-870B-BDD3EBD863CA}"/>
              </a:ext>
            </a:extLst>
          </p:cNvPr>
          <p:cNvSpPr/>
          <p:nvPr/>
        </p:nvSpPr>
        <p:spPr>
          <a:xfrm>
            <a:off x="1456979" y="5331782"/>
            <a:ext cx="3020666" cy="369332"/>
          </a:xfrm>
          <a:prstGeom prst="rect">
            <a:avLst/>
          </a:prstGeom>
        </p:spPr>
        <p:txBody>
          <a:bodyPr wrap="square">
            <a:spAutoFit/>
          </a:bodyPr>
          <a:lstStyle/>
          <a:p>
            <a:r>
              <a:rPr lang="sv-SE" dirty="0">
                <a:solidFill>
                  <a:srgbClr val="3188C9"/>
                </a:solidFill>
                <a:latin typeface="Locator" pitchFamily="50" charset="0"/>
              </a:rPr>
              <a:t>Press </a:t>
            </a:r>
            <a:r>
              <a:rPr lang="sv-SE" dirty="0" err="1">
                <a:solidFill>
                  <a:srgbClr val="3188C9"/>
                </a:solidFill>
                <a:latin typeface="Locator" pitchFamily="50" charset="0"/>
              </a:rPr>
              <a:t>edit</a:t>
            </a:r>
            <a:r>
              <a:rPr lang="sv-SE" dirty="0">
                <a:solidFill>
                  <a:srgbClr val="3188C9"/>
                </a:solidFill>
                <a:latin typeface="Locator" pitchFamily="50" charset="0"/>
              </a:rPr>
              <a:t> to </a:t>
            </a:r>
            <a:r>
              <a:rPr lang="sv-SE" dirty="0" err="1">
                <a:solidFill>
                  <a:srgbClr val="3188C9"/>
                </a:solidFill>
                <a:latin typeface="Locator" pitchFamily="50" charset="0"/>
              </a:rPr>
              <a:t>adjust</a:t>
            </a:r>
            <a:r>
              <a:rPr lang="sv-SE" dirty="0">
                <a:solidFill>
                  <a:srgbClr val="3188C9"/>
                </a:solidFill>
                <a:latin typeface="Locator" pitchFamily="50" charset="0"/>
              </a:rPr>
              <a:t> the text.</a:t>
            </a:r>
          </a:p>
        </p:txBody>
      </p:sp>
      <p:pic>
        <p:nvPicPr>
          <p:cNvPr id="5" name="Bildobjekt 4">
            <a:extLst>
              <a:ext uri="{FF2B5EF4-FFF2-40B4-BE49-F238E27FC236}">
                <a16:creationId xmlns:a16="http://schemas.microsoft.com/office/drawing/2014/main" id="{4CDCB42E-144A-48EE-8F62-48887B075EBF}"/>
              </a:ext>
            </a:extLst>
          </p:cNvPr>
          <p:cNvPicPr>
            <a:picLocks noChangeAspect="1"/>
          </p:cNvPicPr>
          <p:nvPr/>
        </p:nvPicPr>
        <p:blipFill rotWithShape="1">
          <a:blip r:embed="rId2"/>
          <a:srcRect l="1731" t="1435" r="2282" b="2252"/>
          <a:stretch/>
        </p:blipFill>
        <p:spPr>
          <a:xfrm>
            <a:off x="6563570" y="1648306"/>
            <a:ext cx="4624767" cy="3496059"/>
          </a:xfrm>
          <a:prstGeom prst="rect">
            <a:avLst/>
          </a:prstGeom>
          <a:ln w="19050">
            <a:solidFill>
              <a:schemeClr val="tx1"/>
            </a:solidFill>
          </a:ln>
        </p:spPr>
      </p:pic>
      <p:sp>
        <p:nvSpPr>
          <p:cNvPr id="7" name="Rektangel 6">
            <a:extLst>
              <a:ext uri="{FF2B5EF4-FFF2-40B4-BE49-F238E27FC236}">
                <a16:creationId xmlns:a16="http://schemas.microsoft.com/office/drawing/2014/main" id="{2F9FADAF-1FB2-4385-A587-ED6099E8FCE9}"/>
              </a:ext>
            </a:extLst>
          </p:cNvPr>
          <p:cNvSpPr/>
          <p:nvPr/>
        </p:nvSpPr>
        <p:spPr>
          <a:xfrm>
            <a:off x="304811" y="906891"/>
            <a:ext cx="10279283" cy="369332"/>
          </a:xfrm>
          <a:prstGeom prst="rect">
            <a:avLst/>
          </a:prstGeom>
        </p:spPr>
        <p:txBody>
          <a:bodyPr wrap="square">
            <a:spAutoFit/>
          </a:bodyPr>
          <a:lstStyle/>
          <a:p>
            <a:r>
              <a:rPr lang="nb-NO" b="1" dirty="0">
                <a:solidFill>
                  <a:srgbClr val="3188C9"/>
                </a:solidFill>
                <a:latin typeface="Locator" pitchFamily="50" charset="0"/>
              </a:rPr>
              <a:t>When you </a:t>
            </a:r>
            <a:r>
              <a:rPr lang="nb-NO" b="1" dirty="0" err="1">
                <a:solidFill>
                  <a:srgbClr val="3188C9"/>
                </a:solidFill>
                <a:latin typeface="Locator" pitchFamily="50" charset="0"/>
              </a:rPr>
              <a:t>invite</a:t>
            </a:r>
            <a:r>
              <a:rPr lang="nb-NO" b="1" dirty="0">
                <a:solidFill>
                  <a:srgbClr val="3188C9"/>
                </a:solidFill>
                <a:latin typeface="Locator" pitchFamily="50" charset="0"/>
              </a:rPr>
              <a:t> </a:t>
            </a:r>
            <a:r>
              <a:rPr lang="nb-NO" b="1" dirty="0" err="1">
                <a:solidFill>
                  <a:srgbClr val="3188C9"/>
                </a:solidFill>
                <a:latin typeface="Locator" pitchFamily="50" charset="0"/>
              </a:rPr>
              <a:t>employees</a:t>
            </a:r>
            <a:r>
              <a:rPr lang="nb-NO" b="1" dirty="0">
                <a:solidFill>
                  <a:srgbClr val="3188C9"/>
                </a:solidFill>
                <a:latin typeface="Locator" pitchFamily="50" charset="0"/>
              </a:rPr>
              <a:t> to </a:t>
            </a:r>
            <a:r>
              <a:rPr lang="nb-NO" b="1" dirty="0" err="1">
                <a:solidFill>
                  <a:srgbClr val="3188C9"/>
                </a:solidFill>
                <a:latin typeface="Locator" pitchFamily="50" charset="0"/>
              </a:rPr>
              <a:t>the</a:t>
            </a:r>
            <a:r>
              <a:rPr lang="nb-NO" b="1" dirty="0">
                <a:solidFill>
                  <a:srgbClr val="3188C9"/>
                </a:solidFill>
                <a:latin typeface="Locator" pitchFamily="50" charset="0"/>
              </a:rPr>
              <a:t> portal, </a:t>
            </a:r>
            <a:r>
              <a:rPr lang="nb-NO" b="1" dirty="0" err="1">
                <a:solidFill>
                  <a:srgbClr val="3188C9"/>
                </a:solidFill>
                <a:latin typeface="Locator" pitchFamily="50" charset="0"/>
              </a:rPr>
              <a:t>you</a:t>
            </a:r>
            <a:r>
              <a:rPr lang="nb-NO" b="1" dirty="0">
                <a:solidFill>
                  <a:srgbClr val="3188C9"/>
                </a:solidFill>
                <a:latin typeface="Locator" pitchFamily="50" charset="0"/>
              </a:rPr>
              <a:t> </a:t>
            </a:r>
            <a:r>
              <a:rPr lang="nb-NO" b="1" dirty="0" err="1">
                <a:solidFill>
                  <a:srgbClr val="3188C9"/>
                </a:solidFill>
                <a:latin typeface="Locator" pitchFamily="50" charset="0"/>
              </a:rPr>
              <a:t>can</a:t>
            </a:r>
            <a:r>
              <a:rPr lang="nb-NO" b="1" dirty="0">
                <a:solidFill>
                  <a:srgbClr val="3188C9"/>
                </a:solidFill>
                <a:latin typeface="Locator" pitchFamily="50" charset="0"/>
              </a:rPr>
              <a:t> edit </a:t>
            </a:r>
            <a:r>
              <a:rPr lang="nb-NO" b="1" dirty="0" err="1">
                <a:solidFill>
                  <a:srgbClr val="3188C9"/>
                </a:solidFill>
                <a:latin typeface="Locator" pitchFamily="50" charset="0"/>
              </a:rPr>
              <a:t>the</a:t>
            </a:r>
            <a:r>
              <a:rPr lang="nb-NO" b="1" dirty="0">
                <a:solidFill>
                  <a:srgbClr val="3188C9"/>
                </a:solidFill>
                <a:latin typeface="Locator" pitchFamily="50" charset="0"/>
              </a:rPr>
              <a:t> e-mail </a:t>
            </a:r>
            <a:r>
              <a:rPr lang="nb-NO" b="1" dirty="0" err="1">
                <a:solidFill>
                  <a:srgbClr val="3188C9"/>
                </a:solidFill>
                <a:latin typeface="Locator" pitchFamily="50" charset="0"/>
              </a:rPr>
              <a:t>text</a:t>
            </a:r>
            <a:r>
              <a:rPr lang="nb-NO" b="1" dirty="0">
                <a:solidFill>
                  <a:srgbClr val="3188C9"/>
                </a:solidFill>
                <a:latin typeface="Locator" pitchFamily="50" charset="0"/>
              </a:rPr>
              <a:t> prior to sending: </a:t>
            </a:r>
            <a:endParaRPr lang="sv-SE" b="1" dirty="0"/>
          </a:p>
        </p:txBody>
      </p:sp>
      <p:sp>
        <p:nvSpPr>
          <p:cNvPr id="3" name="Rektangel 2">
            <a:extLst>
              <a:ext uri="{FF2B5EF4-FFF2-40B4-BE49-F238E27FC236}">
                <a16:creationId xmlns:a16="http://schemas.microsoft.com/office/drawing/2014/main" id="{B63E9964-3A21-4E15-B746-B498C2458F75}"/>
              </a:ext>
            </a:extLst>
          </p:cNvPr>
          <p:cNvSpPr/>
          <p:nvPr/>
        </p:nvSpPr>
        <p:spPr>
          <a:xfrm>
            <a:off x="304811" y="264914"/>
            <a:ext cx="8022389" cy="553998"/>
          </a:xfrm>
          <a:prstGeom prst="rect">
            <a:avLst/>
          </a:prstGeom>
        </p:spPr>
        <p:txBody>
          <a:bodyPr wrap="none">
            <a:spAutoFit/>
          </a:bodyPr>
          <a:lstStyle/>
          <a:p>
            <a:r>
              <a:rPr lang="nb-NO" sz="3000" b="1" dirty="0">
                <a:solidFill>
                  <a:srgbClr val="3188C9"/>
                </a:solidFill>
                <a:latin typeface="Locator" pitchFamily="50" charset="0"/>
              </a:rPr>
              <a:t>PORTAL INVITATION TO NEW EMPLOYEES</a:t>
            </a:r>
            <a:endParaRPr lang="sv-SE" sz="3000" b="1" dirty="0">
              <a:solidFill>
                <a:srgbClr val="3188C9"/>
              </a:solidFill>
            </a:endParaRPr>
          </a:p>
        </p:txBody>
      </p:sp>
      <p:sp>
        <p:nvSpPr>
          <p:cNvPr id="9" name="Rektangel 8">
            <a:extLst>
              <a:ext uri="{FF2B5EF4-FFF2-40B4-BE49-F238E27FC236}">
                <a16:creationId xmlns:a16="http://schemas.microsoft.com/office/drawing/2014/main" id="{E8F70887-35F6-43F1-9D05-0622714CB400}"/>
              </a:ext>
            </a:extLst>
          </p:cNvPr>
          <p:cNvSpPr/>
          <p:nvPr/>
        </p:nvSpPr>
        <p:spPr>
          <a:xfrm>
            <a:off x="7181483" y="5331782"/>
            <a:ext cx="3633354" cy="369332"/>
          </a:xfrm>
          <a:prstGeom prst="rect">
            <a:avLst/>
          </a:prstGeom>
        </p:spPr>
        <p:txBody>
          <a:bodyPr wrap="square">
            <a:spAutoFit/>
          </a:bodyPr>
          <a:lstStyle/>
          <a:p>
            <a:r>
              <a:rPr lang="nb-NO" dirty="0">
                <a:solidFill>
                  <a:srgbClr val="3188C9"/>
                </a:solidFill>
                <a:latin typeface="Locator" pitchFamily="50" charset="0"/>
              </a:rPr>
              <a:t>Click on the text you wish to edit.</a:t>
            </a:r>
            <a:endParaRPr lang="sv-SE" dirty="0"/>
          </a:p>
        </p:txBody>
      </p:sp>
      <p:pic>
        <p:nvPicPr>
          <p:cNvPr id="13" name="Bildobjekt 12">
            <a:extLst>
              <a:ext uri="{FF2B5EF4-FFF2-40B4-BE49-F238E27FC236}">
                <a16:creationId xmlns:a16="http://schemas.microsoft.com/office/drawing/2014/main" id="{E2078EF5-9FCC-4678-A46A-8FDDE80EC770}"/>
              </a:ext>
            </a:extLst>
          </p:cNvPr>
          <p:cNvPicPr>
            <a:picLocks noChangeAspect="1"/>
          </p:cNvPicPr>
          <p:nvPr/>
        </p:nvPicPr>
        <p:blipFill rotWithShape="1">
          <a:blip r:embed="rId3"/>
          <a:srcRect l="3144" t="4194" r="4297" b="6707"/>
          <a:stretch/>
        </p:blipFill>
        <p:spPr>
          <a:xfrm>
            <a:off x="757539" y="1648307"/>
            <a:ext cx="4419547" cy="3496059"/>
          </a:xfrm>
          <a:prstGeom prst="rect">
            <a:avLst/>
          </a:prstGeom>
          <a:ln w="19050">
            <a:solidFill>
              <a:schemeClr val="tx1"/>
            </a:solidFill>
          </a:ln>
        </p:spPr>
      </p:pic>
      <p:cxnSp>
        <p:nvCxnSpPr>
          <p:cNvPr id="15" name="Rak pilkoppling 14">
            <a:extLst>
              <a:ext uri="{FF2B5EF4-FFF2-40B4-BE49-F238E27FC236}">
                <a16:creationId xmlns:a16="http://schemas.microsoft.com/office/drawing/2014/main" id="{17C20BCB-1106-44AE-85BE-73FB3EF3EBE0}"/>
              </a:ext>
            </a:extLst>
          </p:cNvPr>
          <p:cNvCxnSpPr>
            <a:cxnSpLocks/>
          </p:cNvCxnSpPr>
          <p:nvPr/>
        </p:nvCxnSpPr>
        <p:spPr>
          <a:xfrm>
            <a:off x="4084320" y="1545026"/>
            <a:ext cx="513806" cy="34356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F2F1534C-43EA-400A-8ADC-36ADBE96A319}"/>
              </a:ext>
            </a:extLst>
          </p:cNvPr>
          <p:cNvCxnSpPr>
            <a:cxnSpLocks/>
          </p:cNvCxnSpPr>
          <p:nvPr/>
        </p:nvCxnSpPr>
        <p:spPr>
          <a:xfrm flipH="1">
            <a:off x="10309810" y="4084320"/>
            <a:ext cx="548568" cy="23864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73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138485" y="1379408"/>
            <a:ext cx="10515600" cy="3570208"/>
          </a:xfrm>
          <a:prstGeom prst="rect">
            <a:avLst/>
          </a:prstGeom>
          <a:noFill/>
        </p:spPr>
        <p:txBody>
          <a:bodyPr wrap="square" rtlCol="0" anchor="t">
            <a:spAutoFit/>
          </a:bodyPr>
          <a:lstStyle/>
          <a:p>
            <a:r>
              <a:rPr lang="nb-NO" sz="2800" b="1" dirty="0" err="1">
                <a:solidFill>
                  <a:srgbClr val="3188C9"/>
                </a:solidFill>
                <a:latin typeface="Locator"/>
              </a:rPr>
              <a:t>Activation</a:t>
            </a:r>
            <a:r>
              <a:rPr lang="nb-NO" sz="2800" b="1" dirty="0">
                <a:solidFill>
                  <a:srgbClr val="3188C9"/>
                </a:solidFill>
                <a:latin typeface="Locator"/>
              </a:rPr>
              <a:t> </a:t>
            </a:r>
            <a:r>
              <a:rPr lang="nb-NO" sz="2800" b="1" dirty="0" err="1">
                <a:solidFill>
                  <a:srgbClr val="3188C9"/>
                </a:solidFill>
                <a:latin typeface="Locator"/>
              </a:rPr>
              <a:t>of</a:t>
            </a:r>
            <a:r>
              <a:rPr lang="nb-NO" sz="2800" b="1" dirty="0">
                <a:solidFill>
                  <a:srgbClr val="3188C9"/>
                </a:solidFill>
                <a:latin typeface="Locator"/>
              </a:rPr>
              <a:t> Talent </a:t>
            </a:r>
            <a:r>
              <a:rPr lang="nb-NO" sz="2800" b="1" dirty="0" err="1">
                <a:solidFill>
                  <a:srgbClr val="3188C9"/>
                </a:solidFill>
                <a:latin typeface="Locator"/>
              </a:rPr>
              <a:t>Onboarding</a:t>
            </a:r>
            <a:r>
              <a:rPr lang="nb-NO" sz="2800" b="1" dirty="0">
                <a:solidFill>
                  <a:srgbClr val="3188C9"/>
                </a:solidFill>
                <a:latin typeface="Locator"/>
              </a:rPr>
              <a:t> </a:t>
            </a:r>
            <a:r>
              <a:rPr lang="nb-NO" sz="2800" b="1" dirty="0" err="1">
                <a:solidFill>
                  <a:srgbClr val="3188C9"/>
                </a:solidFill>
                <a:latin typeface="Locator"/>
              </a:rPr>
              <a:t>solutions</a:t>
            </a:r>
            <a:r>
              <a:rPr lang="nb-NO" sz="2800" b="1" dirty="0">
                <a:solidFill>
                  <a:srgbClr val="3188C9"/>
                </a:solidFill>
                <a:latin typeface="Locator"/>
              </a:rPr>
              <a:t> must be </a:t>
            </a:r>
            <a:r>
              <a:rPr lang="nb-NO" sz="2800" b="1" dirty="0" err="1">
                <a:solidFill>
                  <a:srgbClr val="3188C9"/>
                </a:solidFill>
                <a:latin typeface="Locator"/>
              </a:rPr>
              <a:t>ordered</a:t>
            </a:r>
            <a:r>
              <a:rPr lang="nb-NO" sz="2800" b="1" dirty="0">
                <a:solidFill>
                  <a:srgbClr val="3188C9"/>
                </a:solidFill>
                <a:latin typeface="Locator"/>
              </a:rPr>
              <a:t> by </a:t>
            </a:r>
            <a:r>
              <a:rPr lang="nb-NO" sz="2800" b="1" dirty="0" err="1">
                <a:solidFill>
                  <a:srgbClr val="3188C9"/>
                </a:solidFill>
                <a:latin typeface="Locator"/>
              </a:rPr>
              <a:t>filling</a:t>
            </a:r>
            <a:r>
              <a:rPr lang="nb-NO" sz="2800" b="1" dirty="0">
                <a:solidFill>
                  <a:srgbClr val="3188C9"/>
                </a:solidFill>
                <a:latin typeface="Locator"/>
              </a:rPr>
              <a:t> in </a:t>
            </a:r>
            <a:r>
              <a:rPr lang="nb-NO" sz="2800" b="1" dirty="0" err="1">
                <a:solidFill>
                  <a:srgbClr val="3188C9"/>
                </a:solidFill>
                <a:latin typeface="Locator"/>
              </a:rPr>
              <a:t>this</a:t>
            </a:r>
            <a:r>
              <a:rPr lang="nb-NO" sz="2800" b="1" dirty="0">
                <a:solidFill>
                  <a:srgbClr val="3188C9"/>
                </a:solidFill>
                <a:latin typeface="Locator"/>
              </a:rPr>
              <a:t> form: </a:t>
            </a:r>
            <a:endParaRPr lang="nb-NO" sz="2800" dirty="0">
              <a:latin typeface="Calibri"/>
              <a:cs typeface="Calibri"/>
            </a:endParaRPr>
          </a:p>
          <a:p>
            <a:endParaRPr lang="nb-NO" sz="2800" b="1" dirty="0">
              <a:solidFill>
                <a:srgbClr val="3188C9"/>
              </a:solidFill>
              <a:latin typeface="Locator"/>
              <a:cs typeface="Calibri"/>
            </a:endParaRPr>
          </a:p>
          <a:p>
            <a:r>
              <a:rPr lang="nb-NO" sz="2800" dirty="0">
                <a:latin typeface="Calibri"/>
                <a:cs typeface="Calibri"/>
                <a:hlinkClick r:id="rId2"/>
              </a:rPr>
              <a:t>https://tinyurl.com/vdn75pe</a:t>
            </a:r>
            <a:r>
              <a:rPr lang="nb-NO" sz="2800" dirty="0">
                <a:latin typeface="Calibri"/>
                <a:cs typeface="Calibri"/>
              </a:rPr>
              <a:t>  </a:t>
            </a:r>
            <a:br>
              <a:rPr lang="nb-NO" sz="2800" dirty="0">
                <a:latin typeface="Calibri"/>
                <a:cs typeface="Calibri"/>
              </a:rPr>
            </a:br>
            <a:endParaRPr lang="nb-NO" sz="2800" dirty="0">
              <a:latin typeface="Calibri"/>
              <a:cs typeface="Calibri"/>
            </a:endParaRPr>
          </a:p>
          <a:p>
            <a:pPr lvl="1"/>
            <a:endParaRPr lang="nb-NO" sz="2000" dirty="0">
              <a:solidFill>
                <a:srgbClr val="3188C9"/>
              </a:solidFill>
              <a:latin typeface="Locator" pitchFamily="50" charset="0"/>
            </a:endParaRPr>
          </a:p>
          <a:p>
            <a:pPr lvl="1"/>
            <a:r>
              <a:rPr lang="nb-NO" sz="2000" dirty="0">
                <a:solidFill>
                  <a:srgbClr val="3188C9"/>
                </a:solidFill>
                <a:latin typeface="Locator"/>
              </a:rPr>
              <a:t>Note! "Personal info" is info </a:t>
            </a:r>
            <a:r>
              <a:rPr lang="nb-NO" sz="2000" dirty="0" err="1">
                <a:solidFill>
                  <a:srgbClr val="3188C9"/>
                </a:solidFill>
                <a:latin typeface="Locator"/>
              </a:rPr>
              <a:t>about</a:t>
            </a:r>
            <a:r>
              <a:rPr lang="nb-NO" sz="2000" dirty="0">
                <a:solidFill>
                  <a:srgbClr val="3188C9"/>
                </a:solidFill>
                <a:latin typeface="Locator"/>
              </a:rPr>
              <a:t> </a:t>
            </a:r>
            <a:r>
              <a:rPr lang="nb-NO" sz="2000" dirty="0" err="1">
                <a:solidFill>
                  <a:srgbClr val="3188C9"/>
                </a:solidFill>
                <a:latin typeface="Locator"/>
              </a:rPr>
              <a:t>you</a:t>
            </a:r>
            <a:r>
              <a:rPr lang="nb-NO" sz="2000" dirty="0">
                <a:solidFill>
                  <a:srgbClr val="3188C9"/>
                </a:solidFill>
                <a:latin typeface="Locator"/>
              </a:rPr>
              <a:t>.</a:t>
            </a:r>
          </a:p>
          <a:p>
            <a:endParaRPr lang="da-DK" sz="2800" dirty="0">
              <a:solidFill>
                <a:srgbClr val="3188C9"/>
              </a:solidFill>
              <a:latin typeface="Locator" pitchFamily="50" charset="0"/>
            </a:endParaRPr>
          </a:p>
          <a:p>
            <a:pPr marL="800100" lvl="1" indent="-342900">
              <a:buFont typeface="Arial" panose="020B0604020202020204" pitchFamily="34" charset="0"/>
              <a:buChar char="•"/>
            </a:pPr>
            <a:endParaRPr lang="nb-NO" b="1" dirty="0">
              <a:solidFill>
                <a:srgbClr val="3188C9"/>
              </a:solidFill>
              <a:latin typeface="Locator" pitchFamily="50" charset="0"/>
            </a:endParaRPr>
          </a:p>
        </p:txBody>
      </p:sp>
      <p:sp>
        <p:nvSpPr>
          <p:cNvPr id="4" name="Titel 3"/>
          <p:cNvSpPr>
            <a:spLocks noGrp="1"/>
          </p:cNvSpPr>
          <p:nvPr>
            <p:ph type="title"/>
          </p:nvPr>
        </p:nvSpPr>
        <p:spPr>
          <a:xfrm>
            <a:off x="138485" y="118634"/>
            <a:ext cx="10515600" cy="1325563"/>
          </a:xfrm>
        </p:spPr>
        <p:txBody>
          <a:bodyPr/>
          <a:lstStyle/>
          <a:p>
            <a:r>
              <a:rPr lang="da-DK" dirty="0">
                <a:solidFill>
                  <a:srgbClr val="3188C9"/>
                </a:solidFill>
                <a:latin typeface="Locator Black" pitchFamily="50" charset="0"/>
              </a:rPr>
              <a:t>INTERNAL INFORMATION</a:t>
            </a:r>
            <a:br>
              <a:rPr lang="da-DK" dirty="0">
                <a:solidFill>
                  <a:srgbClr val="3188C9"/>
                </a:solidFill>
                <a:latin typeface="Locator Black" pitchFamily="50" charset="0"/>
              </a:rPr>
            </a:br>
            <a:r>
              <a:rPr lang="da-DK" sz="3000" dirty="0">
                <a:solidFill>
                  <a:srgbClr val="3188C9"/>
                </a:solidFill>
                <a:latin typeface="Locator Black" pitchFamily="50" charset="0"/>
              </a:rPr>
              <a:t>Configuration</a:t>
            </a:r>
          </a:p>
        </p:txBody>
      </p:sp>
    </p:spTree>
    <p:extLst>
      <p:ext uri="{BB962C8B-B14F-4D97-AF65-F5344CB8AC3E}">
        <p14:creationId xmlns:p14="http://schemas.microsoft.com/office/powerpoint/2010/main" val="790302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05261616-066B-4717-B75C-E5A49E17D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10172038" cy="553998"/>
          </a:xfrm>
          <a:prstGeom prst="rect">
            <a:avLst/>
          </a:prstGeom>
          <a:noFill/>
        </p:spPr>
        <p:txBody>
          <a:bodyPr wrap="square" rtlCol="0">
            <a:spAutoFit/>
          </a:bodyPr>
          <a:lstStyle/>
          <a:p>
            <a:r>
              <a:rPr lang="sv-SE" sz="3000" b="1" dirty="0">
                <a:solidFill>
                  <a:schemeClr val="bg1"/>
                </a:solidFill>
                <a:latin typeface="Locator" pitchFamily="50" charset="0"/>
              </a:rPr>
              <a:t>EMAILS &amp; REMINDERS</a:t>
            </a:r>
          </a:p>
        </p:txBody>
      </p:sp>
      <p:pic>
        <p:nvPicPr>
          <p:cNvPr id="3" name="Bildobjekt 2">
            <a:extLst>
              <a:ext uri="{FF2B5EF4-FFF2-40B4-BE49-F238E27FC236}">
                <a16:creationId xmlns:a16="http://schemas.microsoft.com/office/drawing/2014/main" id="{46A46EC1-E3C3-4E5E-A904-2579CB09DF63}"/>
              </a:ext>
            </a:extLst>
          </p:cNvPr>
          <p:cNvPicPr>
            <a:picLocks noChangeAspect="1"/>
          </p:cNvPicPr>
          <p:nvPr/>
        </p:nvPicPr>
        <p:blipFill>
          <a:blip r:embed="rId3"/>
          <a:stretch>
            <a:fillRect/>
          </a:stretch>
        </p:blipFill>
        <p:spPr>
          <a:xfrm>
            <a:off x="5016817" y="2750262"/>
            <a:ext cx="1898333" cy="11775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ktangel 3">
            <a:extLst>
              <a:ext uri="{FF2B5EF4-FFF2-40B4-BE49-F238E27FC236}">
                <a16:creationId xmlns:a16="http://schemas.microsoft.com/office/drawing/2014/main" id="{E0CE3FBE-8DF9-497C-99CB-F9BDF60C5DBC}"/>
              </a:ext>
            </a:extLst>
          </p:cNvPr>
          <p:cNvSpPr/>
          <p:nvPr/>
        </p:nvSpPr>
        <p:spPr>
          <a:xfrm>
            <a:off x="5238750" y="3429000"/>
            <a:ext cx="148590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1060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1081123-C7AB-4788-9DA9-FA6D88413DF2}"/>
              </a:ext>
            </a:extLst>
          </p:cNvPr>
          <p:cNvPicPr>
            <a:picLocks noChangeAspect="1"/>
          </p:cNvPicPr>
          <p:nvPr/>
        </p:nvPicPr>
        <p:blipFill rotWithShape="1">
          <a:blip r:embed="rId3"/>
          <a:srcRect r="24086"/>
          <a:stretch/>
        </p:blipFill>
        <p:spPr>
          <a:xfrm>
            <a:off x="6021466" y="934339"/>
            <a:ext cx="5950869" cy="5677982"/>
          </a:xfrm>
          <a:prstGeom prst="rect">
            <a:avLst/>
          </a:prstGeom>
          <a:ln w="12700">
            <a:solidFill>
              <a:schemeClr val="tx1"/>
            </a:solidFill>
          </a:ln>
        </p:spPr>
      </p:pic>
      <p:sp>
        <p:nvSpPr>
          <p:cNvPr id="7" name="Titel 1"/>
          <p:cNvSpPr txBox="1">
            <a:spLocks/>
          </p:cNvSpPr>
          <p:nvPr/>
        </p:nvSpPr>
        <p:spPr>
          <a:xfrm>
            <a:off x="-1769955" y="-330529"/>
            <a:ext cx="12192000" cy="1462367"/>
          </a:xfrm>
          <a:prstGeom prst="rect">
            <a:avLst/>
          </a:prstGeom>
        </p:spPr>
        <p:txBody>
          <a:bodyPr vert="horz" lIns="91440" tIns="45720" rIns="91440" bIns="45720" rtlCol="0" anchor="ctr">
            <a:normAutofit/>
          </a:bodyPr>
          <a:lstStyle>
            <a:lvl1pPr marL="1143000" indent="-1143000" algn="ctr">
              <a:lnSpc>
                <a:spcPct val="90000"/>
              </a:lnSpc>
              <a:spcBef>
                <a:spcPct val="0"/>
              </a:spcBef>
              <a:buFont typeface="+mj-lt"/>
              <a:buAutoNum type="arabicPeriod"/>
              <a:defRPr sz="6000" b="1">
                <a:solidFill>
                  <a:srgbClr val="2F7FBF"/>
                </a:solidFill>
                <a:latin typeface="Locator Black" pitchFamily="50" charset="0"/>
                <a:ea typeface="+mj-ea"/>
                <a:cs typeface="+mj-cs"/>
              </a:defRPr>
            </a:lvl1pPr>
          </a:lstStyle>
          <a:p>
            <a:pPr marL="0" indent="0">
              <a:lnSpc>
                <a:spcPct val="100000"/>
              </a:lnSpc>
              <a:buNone/>
            </a:pPr>
            <a:r>
              <a:rPr lang="da-DK" sz="4800" dirty="0"/>
              <a:t>EMAIL ABOUT NEW TASKS</a:t>
            </a:r>
          </a:p>
        </p:txBody>
      </p:sp>
      <p:sp>
        <p:nvSpPr>
          <p:cNvPr id="4" name="Rektangel 3">
            <a:extLst>
              <a:ext uri="{FF2B5EF4-FFF2-40B4-BE49-F238E27FC236}">
                <a16:creationId xmlns:a16="http://schemas.microsoft.com/office/drawing/2014/main" id="{21AE38A9-4914-4DAF-AC4C-3D00FB59C4DE}"/>
              </a:ext>
            </a:extLst>
          </p:cNvPr>
          <p:cNvSpPr/>
          <p:nvPr/>
        </p:nvSpPr>
        <p:spPr>
          <a:xfrm>
            <a:off x="217336" y="969155"/>
            <a:ext cx="4946100" cy="923330"/>
          </a:xfrm>
          <a:prstGeom prst="rect">
            <a:avLst/>
          </a:prstGeom>
        </p:spPr>
        <p:txBody>
          <a:bodyPr wrap="square">
            <a:spAutoFit/>
          </a:bodyPr>
          <a:lstStyle/>
          <a:p>
            <a:r>
              <a:rPr lang="da-DK" sz="1400" dirty="0">
                <a:solidFill>
                  <a:srgbClr val="2988C8"/>
                </a:solidFill>
                <a:latin typeface="Locator" pitchFamily="50" charset="0"/>
              </a:rPr>
              <a:t>When a process starts, the task assignees will receive an e-mail immediately. There are no task details in the e-mails, the link will take the assignee to ”my tasks” in the system.</a:t>
            </a:r>
          </a:p>
          <a:p>
            <a:endParaRPr lang="da-DK" sz="1200" dirty="0">
              <a:solidFill>
                <a:srgbClr val="2988C8"/>
              </a:solidFill>
              <a:latin typeface="Locator" pitchFamily="50" charset="0"/>
            </a:endParaRPr>
          </a:p>
        </p:txBody>
      </p:sp>
      <p:pic>
        <p:nvPicPr>
          <p:cNvPr id="8" name="Bildobjekt 7">
            <a:extLst>
              <a:ext uri="{FF2B5EF4-FFF2-40B4-BE49-F238E27FC236}">
                <a16:creationId xmlns:a16="http://schemas.microsoft.com/office/drawing/2014/main" id="{600CE520-817E-4D8E-AC5A-A53F561D2433}"/>
              </a:ext>
            </a:extLst>
          </p:cNvPr>
          <p:cNvPicPr>
            <a:picLocks noChangeAspect="1"/>
          </p:cNvPicPr>
          <p:nvPr/>
        </p:nvPicPr>
        <p:blipFill rotWithShape="1">
          <a:blip r:embed="rId4"/>
          <a:srcRect l="41111" t="21431" b="10666"/>
          <a:stretch/>
        </p:blipFill>
        <p:spPr>
          <a:xfrm>
            <a:off x="380008" y="2006477"/>
            <a:ext cx="4031699" cy="3533706"/>
          </a:xfrm>
          <a:prstGeom prst="rect">
            <a:avLst/>
          </a:prstGeom>
          <a:ln w="28575">
            <a:solidFill>
              <a:srgbClr val="2988C8"/>
            </a:solidFill>
          </a:ln>
        </p:spPr>
      </p:pic>
      <p:cxnSp>
        <p:nvCxnSpPr>
          <p:cNvPr id="11" name="Rak pilkoppling 10">
            <a:extLst>
              <a:ext uri="{FF2B5EF4-FFF2-40B4-BE49-F238E27FC236}">
                <a16:creationId xmlns:a16="http://schemas.microsoft.com/office/drawing/2014/main" id="{46C89752-B2E7-4BAE-85C6-AC03C7C17C9B}"/>
              </a:ext>
            </a:extLst>
          </p:cNvPr>
          <p:cNvCxnSpPr>
            <a:cxnSpLocks/>
          </p:cNvCxnSpPr>
          <p:nvPr/>
        </p:nvCxnSpPr>
        <p:spPr>
          <a:xfrm>
            <a:off x="4784090" y="3576463"/>
            <a:ext cx="1060450"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DC86F994-CE60-4C98-B79E-71701DE86F0F}"/>
              </a:ext>
            </a:extLst>
          </p:cNvPr>
          <p:cNvSpPr/>
          <p:nvPr/>
        </p:nvSpPr>
        <p:spPr>
          <a:xfrm>
            <a:off x="6545639" y="2871787"/>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646FFF8-7F6C-415C-9B21-A20CFE9CDACC}"/>
              </a:ext>
            </a:extLst>
          </p:cNvPr>
          <p:cNvSpPr/>
          <p:nvPr/>
        </p:nvSpPr>
        <p:spPr>
          <a:xfrm>
            <a:off x="9097010" y="2878137"/>
            <a:ext cx="800100" cy="6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92F2F903-44D8-4403-961C-B1FCB9A76BA3}"/>
              </a:ext>
            </a:extLst>
          </p:cNvPr>
          <p:cNvSpPr/>
          <p:nvPr/>
        </p:nvSpPr>
        <p:spPr>
          <a:xfrm>
            <a:off x="6545639" y="4548324"/>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D17F32A-31E8-4937-9FF3-A79D300D9F71}"/>
              </a:ext>
            </a:extLst>
          </p:cNvPr>
          <p:cNvSpPr/>
          <p:nvPr/>
        </p:nvSpPr>
        <p:spPr>
          <a:xfrm>
            <a:off x="6711950" y="5918201"/>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höger 17">
            <a:extLst>
              <a:ext uri="{FF2B5EF4-FFF2-40B4-BE49-F238E27FC236}">
                <a16:creationId xmlns:a16="http://schemas.microsoft.com/office/drawing/2014/main" id="{BB79CCA0-1541-474C-B7ED-6983D3127F51}"/>
              </a:ext>
            </a:extLst>
          </p:cNvPr>
          <p:cNvSpPr/>
          <p:nvPr/>
        </p:nvSpPr>
        <p:spPr>
          <a:xfrm>
            <a:off x="6948943" y="4465320"/>
            <a:ext cx="2027369" cy="403860"/>
          </a:xfrm>
          <a:prstGeom prst="rightArrow">
            <a:avLst>
              <a:gd name="adj1" fmla="val 50000"/>
              <a:gd name="adj2" fmla="val 94994"/>
            </a:avLst>
          </a:prstGeom>
          <a:solidFill>
            <a:schemeClr val="bg1"/>
          </a:solidFill>
          <a:ln w="9525">
            <a:solidFill>
              <a:schemeClr val="tx1"/>
            </a:solidFill>
            <a:prstDash val="solid"/>
            <a:extLst>
              <a:ext uri="{C807C97D-BFC1-408E-A445-0C87EB9F89A2}">
                <ask:lineSketchStyleProps xmlns:ask="http://schemas.microsoft.com/office/drawing/2018/sketchyshapes" sd="436397405">
                  <a:custGeom>
                    <a:avLst/>
                    <a:gdLst>
                      <a:gd name="connsiteX0" fmla="*/ 0 w 1620616"/>
                      <a:gd name="connsiteY0" fmla="*/ 140072 h 560287"/>
                      <a:gd name="connsiteX1" fmla="*/ 1340473 w 1620616"/>
                      <a:gd name="connsiteY1" fmla="*/ 140072 h 560287"/>
                      <a:gd name="connsiteX2" fmla="*/ 1340473 w 1620616"/>
                      <a:gd name="connsiteY2" fmla="*/ 0 h 560287"/>
                      <a:gd name="connsiteX3" fmla="*/ 1620616 w 1620616"/>
                      <a:gd name="connsiteY3" fmla="*/ 280144 h 560287"/>
                      <a:gd name="connsiteX4" fmla="*/ 1340473 w 1620616"/>
                      <a:gd name="connsiteY4" fmla="*/ 560287 h 560287"/>
                      <a:gd name="connsiteX5" fmla="*/ 1340473 w 1620616"/>
                      <a:gd name="connsiteY5" fmla="*/ 420215 h 560287"/>
                      <a:gd name="connsiteX6" fmla="*/ 0 w 1620616"/>
                      <a:gd name="connsiteY6" fmla="*/ 420215 h 560287"/>
                      <a:gd name="connsiteX7" fmla="*/ 0 w 1620616"/>
                      <a:gd name="connsiteY7" fmla="*/ 140072 h 56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616" h="560287" fill="none" extrusionOk="0">
                        <a:moveTo>
                          <a:pt x="0" y="140072"/>
                        </a:moveTo>
                        <a:cubicBezTo>
                          <a:pt x="321313" y="166132"/>
                          <a:pt x="1134984" y="27386"/>
                          <a:pt x="1340473" y="140072"/>
                        </a:cubicBezTo>
                        <a:cubicBezTo>
                          <a:pt x="1344795" y="125523"/>
                          <a:pt x="1351612" y="28871"/>
                          <a:pt x="1340473" y="0"/>
                        </a:cubicBezTo>
                        <a:cubicBezTo>
                          <a:pt x="1446581" y="103495"/>
                          <a:pt x="1490785" y="137718"/>
                          <a:pt x="1620616" y="280144"/>
                        </a:cubicBezTo>
                        <a:cubicBezTo>
                          <a:pt x="1585188" y="312580"/>
                          <a:pt x="1375142" y="491733"/>
                          <a:pt x="1340473" y="560287"/>
                        </a:cubicBezTo>
                        <a:cubicBezTo>
                          <a:pt x="1350378" y="529964"/>
                          <a:pt x="1335365" y="464323"/>
                          <a:pt x="1340473" y="420215"/>
                        </a:cubicBezTo>
                        <a:cubicBezTo>
                          <a:pt x="1103303" y="372920"/>
                          <a:pt x="417961" y="503251"/>
                          <a:pt x="0" y="420215"/>
                        </a:cubicBezTo>
                        <a:cubicBezTo>
                          <a:pt x="3726" y="334441"/>
                          <a:pt x="-11683" y="245892"/>
                          <a:pt x="0" y="140072"/>
                        </a:cubicBezTo>
                        <a:close/>
                      </a:path>
                      <a:path w="1620616" h="560287" stroke="0" extrusionOk="0">
                        <a:moveTo>
                          <a:pt x="0" y="140072"/>
                        </a:moveTo>
                        <a:cubicBezTo>
                          <a:pt x="332031" y="194864"/>
                          <a:pt x="948297" y="89331"/>
                          <a:pt x="1340473" y="140072"/>
                        </a:cubicBezTo>
                        <a:cubicBezTo>
                          <a:pt x="1346864" y="93438"/>
                          <a:pt x="1350333" y="63352"/>
                          <a:pt x="1340473" y="0"/>
                        </a:cubicBezTo>
                        <a:cubicBezTo>
                          <a:pt x="1404642" y="26025"/>
                          <a:pt x="1525113" y="173696"/>
                          <a:pt x="1620616" y="280144"/>
                        </a:cubicBezTo>
                        <a:cubicBezTo>
                          <a:pt x="1489618" y="399305"/>
                          <a:pt x="1420245" y="487564"/>
                          <a:pt x="1340473" y="560287"/>
                        </a:cubicBezTo>
                        <a:cubicBezTo>
                          <a:pt x="1348032" y="512562"/>
                          <a:pt x="1332809" y="483394"/>
                          <a:pt x="1340473" y="420215"/>
                        </a:cubicBezTo>
                        <a:cubicBezTo>
                          <a:pt x="673187" y="533730"/>
                          <a:pt x="567346" y="449863"/>
                          <a:pt x="0" y="420215"/>
                        </a:cubicBezTo>
                        <a:cubicBezTo>
                          <a:pt x="-22165" y="361835"/>
                          <a:pt x="18486" y="254133"/>
                          <a:pt x="0" y="14007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B74999DD-DE20-450B-8651-FBD6288D448F}"/>
              </a:ext>
            </a:extLst>
          </p:cNvPr>
          <p:cNvSpPr/>
          <p:nvPr/>
        </p:nvSpPr>
        <p:spPr>
          <a:xfrm>
            <a:off x="6940166" y="4559528"/>
            <a:ext cx="2092196" cy="215444"/>
          </a:xfrm>
          <a:prstGeom prst="rect">
            <a:avLst/>
          </a:prstGeom>
        </p:spPr>
        <p:txBody>
          <a:bodyPr wrap="square">
            <a:spAutoFit/>
          </a:bodyPr>
          <a:lstStyle/>
          <a:p>
            <a:r>
              <a:rPr lang="da-DK" sz="800" dirty="0">
                <a:latin typeface="Locator" pitchFamily="50" charset="0"/>
              </a:rPr>
              <a:t>Click on the description for more details.</a:t>
            </a:r>
            <a:endParaRPr lang="sv-SE" sz="800" dirty="0"/>
          </a:p>
        </p:txBody>
      </p:sp>
      <p:sp>
        <p:nvSpPr>
          <p:cNvPr id="23" name="Rektangel 22">
            <a:extLst>
              <a:ext uri="{FF2B5EF4-FFF2-40B4-BE49-F238E27FC236}">
                <a16:creationId xmlns:a16="http://schemas.microsoft.com/office/drawing/2014/main" id="{4549520F-ED2E-4A04-BAE2-96EB13E55881}"/>
              </a:ext>
            </a:extLst>
          </p:cNvPr>
          <p:cNvSpPr/>
          <p:nvPr/>
        </p:nvSpPr>
        <p:spPr>
          <a:xfrm>
            <a:off x="6155740" y="4614723"/>
            <a:ext cx="728376" cy="131762"/>
          </a:xfrm>
          <a:prstGeom prst="rect">
            <a:avLst/>
          </a:prstGeom>
          <a:noFill/>
          <a:ln w="28575">
            <a:solidFill>
              <a:srgbClr val="00B05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B14A1B8-3F7B-4694-B078-FEED668CDBB2}"/>
              </a:ext>
            </a:extLst>
          </p:cNvPr>
          <p:cNvSpPr/>
          <p:nvPr/>
        </p:nvSpPr>
        <p:spPr>
          <a:xfrm>
            <a:off x="6545639" y="6007101"/>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BF083838-931C-4A9D-A698-4E20A21BAD8C}"/>
              </a:ext>
            </a:extLst>
          </p:cNvPr>
          <p:cNvPicPr>
            <a:picLocks noChangeAspect="1"/>
          </p:cNvPicPr>
          <p:nvPr/>
        </p:nvPicPr>
        <p:blipFill>
          <a:blip r:embed="rId5"/>
          <a:stretch>
            <a:fillRect/>
          </a:stretch>
        </p:blipFill>
        <p:spPr>
          <a:xfrm>
            <a:off x="9097010" y="4198428"/>
            <a:ext cx="2558894" cy="97173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8446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510323A-D941-4D28-85D2-1C89A295800F}"/>
              </a:ext>
            </a:extLst>
          </p:cNvPr>
          <p:cNvSpPr/>
          <p:nvPr/>
        </p:nvSpPr>
        <p:spPr>
          <a:xfrm>
            <a:off x="121377" y="669001"/>
            <a:ext cx="11534015" cy="369332"/>
          </a:xfrm>
          <a:prstGeom prst="rect">
            <a:avLst/>
          </a:prstGeom>
        </p:spPr>
        <p:txBody>
          <a:bodyPr wrap="square">
            <a:spAutoFit/>
          </a:bodyPr>
          <a:lstStyle/>
          <a:p>
            <a:r>
              <a:rPr lang="da-DK" b="1" dirty="0">
                <a:solidFill>
                  <a:srgbClr val="3188C9"/>
                </a:solidFill>
                <a:latin typeface="Locator" pitchFamily="50" charset="0"/>
              </a:rPr>
              <a:t>In ”my tasks” the assignee can see all own tasks</a:t>
            </a:r>
            <a:r>
              <a:rPr lang="da-DK" dirty="0">
                <a:solidFill>
                  <a:srgbClr val="3188C9"/>
                </a:solidFill>
                <a:latin typeface="Locator" pitchFamily="50" charset="0"/>
              </a:rPr>
              <a:t>. </a:t>
            </a:r>
          </a:p>
        </p:txBody>
      </p:sp>
      <p:sp>
        <p:nvSpPr>
          <p:cNvPr id="4" name="Rektangel 3">
            <a:extLst>
              <a:ext uri="{FF2B5EF4-FFF2-40B4-BE49-F238E27FC236}">
                <a16:creationId xmlns:a16="http://schemas.microsoft.com/office/drawing/2014/main" id="{721751EC-746A-4F1C-A9DB-3C5631D74B3F}"/>
              </a:ext>
            </a:extLst>
          </p:cNvPr>
          <p:cNvSpPr/>
          <p:nvPr/>
        </p:nvSpPr>
        <p:spPr>
          <a:xfrm>
            <a:off x="76301" y="-4898"/>
            <a:ext cx="3266920" cy="830997"/>
          </a:xfrm>
          <a:prstGeom prst="rect">
            <a:avLst/>
          </a:prstGeom>
        </p:spPr>
        <p:txBody>
          <a:bodyPr wrap="none">
            <a:spAutoFit/>
          </a:bodyPr>
          <a:lstStyle/>
          <a:p>
            <a:r>
              <a:rPr lang="da-DK" sz="4800" b="1" dirty="0">
                <a:solidFill>
                  <a:srgbClr val="2F7FBF"/>
                </a:solidFill>
                <a:latin typeface="Locator Black" pitchFamily="50" charset="0"/>
                <a:ea typeface="+mj-ea"/>
                <a:cs typeface="+mj-cs"/>
              </a:rPr>
              <a:t>MY TASKS</a:t>
            </a:r>
            <a:endParaRPr lang="sv-SE" sz="4800" b="1" dirty="0">
              <a:solidFill>
                <a:srgbClr val="2F7FBF"/>
              </a:solidFill>
              <a:latin typeface="Locator Black" pitchFamily="50" charset="0"/>
              <a:ea typeface="+mj-ea"/>
              <a:cs typeface="+mj-cs"/>
            </a:endParaRPr>
          </a:p>
        </p:txBody>
      </p:sp>
      <p:pic>
        <p:nvPicPr>
          <p:cNvPr id="6" name="Bildobjekt 5">
            <a:extLst>
              <a:ext uri="{FF2B5EF4-FFF2-40B4-BE49-F238E27FC236}">
                <a16:creationId xmlns:a16="http://schemas.microsoft.com/office/drawing/2014/main" id="{D86B4B3F-7714-4D80-B41F-F20DEAA65266}"/>
              </a:ext>
            </a:extLst>
          </p:cNvPr>
          <p:cNvPicPr>
            <a:picLocks noChangeAspect="1"/>
          </p:cNvPicPr>
          <p:nvPr/>
        </p:nvPicPr>
        <p:blipFill>
          <a:blip r:embed="rId2"/>
          <a:stretch>
            <a:fillRect/>
          </a:stretch>
        </p:blipFill>
        <p:spPr>
          <a:xfrm>
            <a:off x="242223" y="1593418"/>
            <a:ext cx="7248140" cy="5035595"/>
          </a:xfrm>
          <a:prstGeom prst="rect">
            <a:avLst/>
          </a:prstGeom>
        </p:spPr>
      </p:pic>
      <p:sp>
        <p:nvSpPr>
          <p:cNvPr id="8" name="Rektangel 7">
            <a:extLst>
              <a:ext uri="{FF2B5EF4-FFF2-40B4-BE49-F238E27FC236}">
                <a16:creationId xmlns:a16="http://schemas.microsoft.com/office/drawing/2014/main" id="{74B3A74B-DEC0-4151-AB01-1801023AFDD6}"/>
              </a:ext>
            </a:extLst>
          </p:cNvPr>
          <p:cNvSpPr/>
          <p:nvPr/>
        </p:nvSpPr>
        <p:spPr>
          <a:xfrm>
            <a:off x="3814777" y="5295982"/>
            <a:ext cx="8482000" cy="369332"/>
          </a:xfrm>
          <a:prstGeom prst="rect">
            <a:avLst/>
          </a:prstGeom>
        </p:spPr>
        <p:txBody>
          <a:bodyPr wrap="square">
            <a:spAutoFit/>
          </a:bodyPr>
          <a:lstStyle/>
          <a:p>
            <a:r>
              <a:rPr lang="da-DK" dirty="0">
                <a:solidFill>
                  <a:srgbClr val="3188C9"/>
                </a:solidFill>
                <a:latin typeface="Locator" pitchFamily="50" charset="0"/>
              </a:rPr>
              <a:t>Each task is marked with current status: </a:t>
            </a:r>
            <a:r>
              <a:rPr lang="da-DK" i="1" dirty="0">
                <a:solidFill>
                  <a:srgbClr val="3188C9"/>
                </a:solidFill>
                <a:latin typeface="Locator" pitchFamily="50" charset="0"/>
              </a:rPr>
              <a:t>Ongoing, not started, completed, canceled</a:t>
            </a:r>
            <a:r>
              <a:rPr lang="da-DK" dirty="0">
                <a:solidFill>
                  <a:srgbClr val="3188C9"/>
                </a:solidFill>
                <a:latin typeface="Locator" pitchFamily="50" charset="0"/>
              </a:rPr>
              <a:t>.</a:t>
            </a:r>
          </a:p>
        </p:txBody>
      </p:sp>
      <p:cxnSp>
        <p:nvCxnSpPr>
          <p:cNvPr id="9" name="Rak pilkoppling 8">
            <a:extLst>
              <a:ext uri="{FF2B5EF4-FFF2-40B4-BE49-F238E27FC236}">
                <a16:creationId xmlns:a16="http://schemas.microsoft.com/office/drawing/2014/main" id="{AD9961F0-84E2-4F9D-A26D-EAA171A8B2D1}"/>
              </a:ext>
            </a:extLst>
          </p:cNvPr>
          <p:cNvCxnSpPr>
            <a:cxnSpLocks/>
          </p:cNvCxnSpPr>
          <p:nvPr/>
        </p:nvCxnSpPr>
        <p:spPr>
          <a:xfrm>
            <a:off x="670624" y="1426263"/>
            <a:ext cx="1" cy="589458"/>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3680CF1C-55EC-45C8-A401-9606CF0C5254}"/>
              </a:ext>
            </a:extLst>
          </p:cNvPr>
          <p:cNvSpPr/>
          <p:nvPr/>
        </p:nvSpPr>
        <p:spPr>
          <a:xfrm>
            <a:off x="5458500" y="3935314"/>
            <a:ext cx="6388463" cy="369332"/>
          </a:xfrm>
          <a:prstGeom prst="rect">
            <a:avLst/>
          </a:prstGeom>
        </p:spPr>
        <p:txBody>
          <a:bodyPr wrap="square">
            <a:spAutoFit/>
          </a:bodyPr>
          <a:lstStyle/>
          <a:p>
            <a:r>
              <a:rPr lang="da-DK" dirty="0">
                <a:solidFill>
                  <a:srgbClr val="3188C9"/>
                </a:solidFill>
                <a:latin typeface="Locator" pitchFamily="50" charset="0"/>
              </a:rPr>
              <a:t>The task assignee can </a:t>
            </a:r>
            <a:r>
              <a:rPr lang="da-DK" i="1" dirty="0">
                <a:solidFill>
                  <a:srgbClr val="3188C9"/>
                </a:solidFill>
                <a:latin typeface="Locator" pitchFamily="50" charset="0"/>
              </a:rPr>
              <a:t>start tasks </a:t>
            </a:r>
            <a:r>
              <a:rPr lang="da-DK" dirty="0">
                <a:solidFill>
                  <a:srgbClr val="3188C9"/>
                </a:solidFill>
                <a:latin typeface="Locator" pitchFamily="50" charset="0"/>
              </a:rPr>
              <a:t>or </a:t>
            </a:r>
            <a:r>
              <a:rPr lang="da-DK" i="1" dirty="0">
                <a:solidFill>
                  <a:srgbClr val="3188C9"/>
                </a:solidFill>
                <a:latin typeface="Locator" pitchFamily="50" charset="0"/>
              </a:rPr>
              <a:t>mark them as completed</a:t>
            </a:r>
            <a:r>
              <a:rPr lang="da-DK" dirty="0">
                <a:solidFill>
                  <a:srgbClr val="0070C0"/>
                </a:solidFill>
                <a:latin typeface="Locator" pitchFamily="50" charset="0"/>
              </a:rPr>
              <a:t>.</a:t>
            </a:r>
            <a:endParaRPr lang="sv-SE" dirty="0"/>
          </a:p>
        </p:txBody>
      </p:sp>
      <p:sp>
        <p:nvSpPr>
          <p:cNvPr id="51" name="Rektangel 50">
            <a:extLst>
              <a:ext uri="{FF2B5EF4-FFF2-40B4-BE49-F238E27FC236}">
                <a16:creationId xmlns:a16="http://schemas.microsoft.com/office/drawing/2014/main" id="{47AE1339-E576-41EC-99BB-E827965D54C9}"/>
              </a:ext>
            </a:extLst>
          </p:cNvPr>
          <p:cNvSpPr/>
          <p:nvPr/>
        </p:nvSpPr>
        <p:spPr>
          <a:xfrm>
            <a:off x="7540585" y="2207213"/>
            <a:ext cx="3687247" cy="369332"/>
          </a:xfrm>
          <a:prstGeom prst="rect">
            <a:avLst/>
          </a:prstGeom>
        </p:spPr>
        <p:txBody>
          <a:bodyPr wrap="square">
            <a:spAutoFit/>
          </a:bodyPr>
          <a:lstStyle/>
          <a:p>
            <a:r>
              <a:rPr lang="da-DK" dirty="0">
                <a:solidFill>
                  <a:srgbClr val="3188C9"/>
                </a:solidFill>
                <a:latin typeface="Locator" pitchFamily="50" charset="0"/>
              </a:rPr>
              <a:t>The tasks can be sorted by:</a:t>
            </a:r>
            <a:endParaRPr lang="sv-SE" dirty="0"/>
          </a:p>
        </p:txBody>
      </p:sp>
      <p:pic>
        <p:nvPicPr>
          <p:cNvPr id="52" name="Bildobjekt 51">
            <a:extLst>
              <a:ext uri="{FF2B5EF4-FFF2-40B4-BE49-F238E27FC236}">
                <a16:creationId xmlns:a16="http://schemas.microsoft.com/office/drawing/2014/main" id="{99473B41-D998-4A83-8469-3A5220C8BED4}"/>
              </a:ext>
            </a:extLst>
          </p:cNvPr>
          <p:cNvPicPr>
            <a:picLocks noChangeAspect="1"/>
          </p:cNvPicPr>
          <p:nvPr/>
        </p:nvPicPr>
        <p:blipFill rotWithShape="1">
          <a:blip r:embed="rId3"/>
          <a:srcRect/>
          <a:stretch/>
        </p:blipFill>
        <p:spPr>
          <a:xfrm>
            <a:off x="10526666" y="1633144"/>
            <a:ext cx="1250839" cy="1562887"/>
          </a:xfrm>
          <a:prstGeom prst="rect">
            <a:avLst/>
          </a:prstGeom>
          <a:ln w="19050">
            <a:solidFill>
              <a:schemeClr val="tx1"/>
            </a:solidFill>
          </a:ln>
        </p:spPr>
      </p:pic>
      <p:sp>
        <p:nvSpPr>
          <p:cNvPr id="17" name="Rektangel 16">
            <a:extLst>
              <a:ext uri="{FF2B5EF4-FFF2-40B4-BE49-F238E27FC236}">
                <a16:creationId xmlns:a16="http://schemas.microsoft.com/office/drawing/2014/main" id="{59253C50-7B10-466F-84FD-D1B8594547AB}"/>
              </a:ext>
            </a:extLst>
          </p:cNvPr>
          <p:cNvSpPr/>
          <p:nvPr/>
        </p:nvSpPr>
        <p:spPr>
          <a:xfrm>
            <a:off x="121377" y="1056931"/>
            <a:ext cx="7191594" cy="369332"/>
          </a:xfrm>
          <a:prstGeom prst="rect">
            <a:avLst/>
          </a:prstGeom>
        </p:spPr>
        <p:txBody>
          <a:bodyPr wrap="square">
            <a:spAutoFit/>
          </a:bodyPr>
          <a:lstStyle/>
          <a:p>
            <a:r>
              <a:rPr lang="da-DK" dirty="0">
                <a:solidFill>
                  <a:srgbClr val="3188C9"/>
                </a:solidFill>
                <a:latin typeface="Locator" pitchFamily="50" charset="0"/>
              </a:rPr>
              <a:t>The tasks are grouped by status: </a:t>
            </a:r>
            <a:r>
              <a:rPr lang="da-DK" i="1" dirty="0">
                <a:solidFill>
                  <a:srgbClr val="3188C9"/>
                </a:solidFill>
                <a:latin typeface="Locator" pitchFamily="50" charset="0"/>
              </a:rPr>
              <a:t>active, completed and canceled.</a:t>
            </a:r>
          </a:p>
        </p:txBody>
      </p:sp>
      <p:cxnSp>
        <p:nvCxnSpPr>
          <p:cNvPr id="30" name="Rak pilkoppling 29">
            <a:extLst>
              <a:ext uri="{FF2B5EF4-FFF2-40B4-BE49-F238E27FC236}">
                <a16:creationId xmlns:a16="http://schemas.microsoft.com/office/drawing/2014/main" id="{F41ACB71-5837-46CB-9273-9CE4CF394AB4}"/>
              </a:ext>
            </a:extLst>
          </p:cNvPr>
          <p:cNvCxnSpPr>
            <a:cxnSpLocks/>
          </p:cNvCxnSpPr>
          <p:nvPr/>
        </p:nvCxnSpPr>
        <p:spPr>
          <a:xfrm flipV="1">
            <a:off x="7293185" y="2073655"/>
            <a:ext cx="0" cy="340933"/>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a:extLst>
              <a:ext uri="{FF2B5EF4-FFF2-40B4-BE49-F238E27FC236}">
                <a16:creationId xmlns:a16="http://schemas.microsoft.com/office/drawing/2014/main" id="{9DA36F06-1254-4927-BD14-71870E8954EA}"/>
              </a:ext>
            </a:extLst>
          </p:cNvPr>
          <p:cNvCxnSpPr>
            <a:cxnSpLocks/>
          </p:cNvCxnSpPr>
          <p:nvPr/>
        </p:nvCxnSpPr>
        <p:spPr>
          <a:xfrm flipH="1">
            <a:off x="3523573" y="5503249"/>
            <a:ext cx="342720" cy="0"/>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0B70FF5A-511A-4941-84AE-F5116BF02D6B}"/>
              </a:ext>
            </a:extLst>
          </p:cNvPr>
          <p:cNvCxnSpPr>
            <a:cxnSpLocks/>
          </p:cNvCxnSpPr>
          <p:nvPr/>
        </p:nvCxnSpPr>
        <p:spPr>
          <a:xfrm>
            <a:off x="7276516" y="2395673"/>
            <a:ext cx="247400" cy="0"/>
          </a:xfrm>
          <a:prstGeom prst="line">
            <a:avLst/>
          </a:prstGeom>
          <a:ln w="38100">
            <a:solidFill>
              <a:srgbClr val="3188C9"/>
            </a:solidFill>
          </a:ln>
        </p:spPr>
        <p:style>
          <a:lnRef idx="1">
            <a:schemeClr val="accent1"/>
          </a:lnRef>
          <a:fillRef idx="0">
            <a:schemeClr val="accent1"/>
          </a:fillRef>
          <a:effectRef idx="0">
            <a:schemeClr val="accent1"/>
          </a:effectRef>
          <a:fontRef idx="minor">
            <a:schemeClr val="tx1"/>
          </a:fontRef>
        </p:style>
      </p:cxnSp>
      <p:cxnSp>
        <p:nvCxnSpPr>
          <p:cNvPr id="43" name="Rak pilkoppling 42">
            <a:extLst>
              <a:ext uri="{FF2B5EF4-FFF2-40B4-BE49-F238E27FC236}">
                <a16:creationId xmlns:a16="http://schemas.microsoft.com/office/drawing/2014/main" id="{59C2297B-663E-42D2-9897-95A4E3A23E74}"/>
              </a:ext>
            </a:extLst>
          </p:cNvPr>
          <p:cNvCxnSpPr>
            <a:cxnSpLocks/>
          </p:cNvCxnSpPr>
          <p:nvPr/>
        </p:nvCxnSpPr>
        <p:spPr>
          <a:xfrm flipV="1">
            <a:off x="5211100" y="3812046"/>
            <a:ext cx="0" cy="355142"/>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13D2F971-42BE-4D49-8052-9A1AB0BB6BAD}"/>
              </a:ext>
            </a:extLst>
          </p:cNvPr>
          <p:cNvCxnSpPr>
            <a:cxnSpLocks/>
          </p:cNvCxnSpPr>
          <p:nvPr/>
        </p:nvCxnSpPr>
        <p:spPr>
          <a:xfrm>
            <a:off x="5211100" y="4148443"/>
            <a:ext cx="247400" cy="0"/>
          </a:xfrm>
          <a:prstGeom prst="line">
            <a:avLst/>
          </a:prstGeom>
          <a:ln w="38100">
            <a:solidFill>
              <a:srgbClr val="31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037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162339" y="662338"/>
            <a:ext cx="10515600" cy="3724096"/>
          </a:xfrm>
          <a:prstGeom prst="rect">
            <a:avLst/>
          </a:prstGeom>
          <a:noFill/>
        </p:spPr>
        <p:txBody>
          <a:bodyPr wrap="square" rtlCol="0">
            <a:spAutoFit/>
          </a:bodyPr>
          <a:lstStyle/>
          <a:p>
            <a:endParaRPr lang="da-DK" sz="2800" dirty="0">
              <a:solidFill>
                <a:srgbClr val="3188C9"/>
              </a:solidFill>
              <a:latin typeface="Locator" pitchFamily="50" charset="0"/>
            </a:endParaRPr>
          </a:p>
          <a:p>
            <a:r>
              <a:rPr lang="da-DK" sz="2800" dirty="0">
                <a:solidFill>
                  <a:srgbClr val="3188C9"/>
                </a:solidFill>
                <a:latin typeface="Locator" pitchFamily="50" charset="0"/>
              </a:rPr>
              <a:t>Both </a:t>
            </a:r>
            <a:r>
              <a:rPr lang="da-DK" sz="2800" b="1" dirty="0">
                <a:solidFill>
                  <a:srgbClr val="3188C9"/>
                </a:solidFill>
                <a:latin typeface="Locator" pitchFamily="50" charset="0"/>
              </a:rPr>
              <a:t>task assignee </a:t>
            </a:r>
            <a:r>
              <a:rPr lang="da-DK" sz="2800" dirty="0">
                <a:solidFill>
                  <a:srgbClr val="3188C9"/>
                </a:solidFill>
                <a:latin typeface="Locator" pitchFamily="50" charset="0"/>
              </a:rPr>
              <a:t>and </a:t>
            </a:r>
            <a:r>
              <a:rPr lang="da-DK" sz="2800" b="1" dirty="0">
                <a:solidFill>
                  <a:srgbClr val="3188C9"/>
                </a:solidFill>
                <a:latin typeface="Locator" pitchFamily="50" charset="0"/>
              </a:rPr>
              <a:t>process owner </a:t>
            </a:r>
            <a:r>
              <a:rPr lang="da-DK" sz="2800" dirty="0">
                <a:solidFill>
                  <a:srgbClr val="3188C9"/>
                </a:solidFill>
                <a:latin typeface="Locator" pitchFamily="50" charset="0"/>
              </a:rPr>
              <a:t>will receive </a:t>
            </a:r>
          </a:p>
          <a:p>
            <a:r>
              <a:rPr lang="da-DK" sz="2800" dirty="0">
                <a:solidFill>
                  <a:srgbClr val="3188C9"/>
                </a:solidFill>
                <a:latin typeface="Locator" pitchFamily="50" charset="0"/>
              </a:rPr>
              <a:t>two reminders for the tasks:</a:t>
            </a:r>
          </a:p>
          <a:p>
            <a:endParaRPr lang="da-DK" sz="2000" dirty="0">
              <a:solidFill>
                <a:srgbClr val="3188C9"/>
              </a:solidFill>
              <a:latin typeface="Locator" pitchFamily="50" charset="0"/>
            </a:endParaRPr>
          </a:p>
          <a:p>
            <a:pPr marL="342900" indent="-342900">
              <a:buFont typeface="Wingdings" panose="05000000000000000000" pitchFamily="2" charset="2"/>
              <a:buChar char="Ø"/>
            </a:pPr>
            <a:r>
              <a:rPr lang="en-GB" sz="2800" dirty="0">
                <a:solidFill>
                  <a:srgbClr val="3188C9"/>
                </a:solidFill>
                <a:latin typeface="Locator" pitchFamily="50" charset="0"/>
              </a:rPr>
              <a:t>Seven days before due date</a:t>
            </a:r>
          </a:p>
          <a:p>
            <a:pPr marL="342900" indent="-342900">
              <a:buFont typeface="Wingdings" panose="05000000000000000000" pitchFamily="2" charset="2"/>
              <a:buChar char="Ø"/>
            </a:pPr>
            <a:r>
              <a:rPr lang="en-GB" sz="2800" dirty="0">
                <a:solidFill>
                  <a:srgbClr val="3188C9"/>
                </a:solidFill>
                <a:latin typeface="Locator" pitchFamily="50" charset="0"/>
              </a:rPr>
              <a:t>In the morning on due date </a:t>
            </a:r>
          </a:p>
          <a:p>
            <a:pPr marL="342900" indent="-342900">
              <a:buFont typeface="Arial" panose="020B0604020202020204" pitchFamily="34" charset="0"/>
              <a:buChar char="•"/>
            </a:pPr>
            <a:endParaRPr lang="nb-NO" sz="2000" b="1" dirty="0">
              <a:solidFill>
                <a:srgbClr val="3188C9"/>
              </a:solidFill>
              <a:latin typeface="Locator" pitchFamily="50" charset="0"/>
            </a:endParaRPr>
          </a:p>
          <a:p>
            <a:r>
              <a:rPr lang="nb-NO" sz="2000" b="1" dirty="0">
                <a:solidFill>
                  <a:srgbClr val="3188C9"/>
                </a:solidFill>
                <a:latin typeface="Locator" pitchFamily="50" charset="0"/>
              </a:rPr>
              <a:t>		</a:t>
            </a:r>
          </a:p>
          <a:p>
            <a:r>
              <a:rPr lang="nb-NO" b="1" dirty="0">
                <a:solidFill>
                  <a:srgbClr val="3188C9"/>
                </a:solidFill>
                <a:latin typeface="Locator" pitchFamily="50" charset="0"/>
              </a:rPr>
              <a:t>	</a:t>
            </a:r>
            <a:endParaRPr lang="en-GB" b="1" dirty="0">
              <a:solidFill>
                <a:srgbClr val="3188C9"/>
              </a:solidFill>
              <a:latin typeface="Locator" pitchFamily="50" charset="0"/>
            </a:endParaRPr>
          </a:p>
          <a:p>
            <a:pPr marL="342900" indent="-342900">
              <a:buFont typeface="Arial" panose="020B0604020202020204" pitchFamily="34" charset="0"/>
              <a:buChar char="•"/>
            </a:pPr>
            <a:endParaRPr lang="nb-NO" b="1" dirty="0">
              <a:solidFill>
                <a:srgbClr val="3188C9"/>
              </a:solidFill>
              <a:latin typeface="Locator" pitchFamily="50" charset="0"/>
            </a:endParaRPr>
          </a:p>
        </p:txBody>
      </p:sp>
      <p:sp>
        <p:nvSpPr>
          <p:cNvPr id="4" name="Titel 3"/>
          <p:cNvSpPr>
            <a:spLocks noGrp="1"/>
          </p:cNvSpPr>
          <p:nvPr>
            <p:ph type="title"/>
          </p:nvPr>
        </p:nvSpPr>
        <p:spPr>
          <a:xfrm>
            <a:off x="162339" y="-135807"/>
            <a:ext cx="10515600" cy="1325563"/>
          </a:xfrm>
        </p:spPr>
        <p:txBody>
          <a:bodyPr/>
          <a:lstStyle/>
          <a:p>
            <a:r>
              <a:rPr lang="da-DK" dirty="0">
                <a:solidFill>
                  <a:srgbClr val="3188C9"/>
                </a:solidFill>
                <a:latin typeface="Locator Black" pitchFamily="50" charset="0"/>
              </a:rPr>
              <a:t>REMINDERS</a:t>
            </a:r>
          </a:p>
        </p:txBody>
      </p:sp>
      <p:sp>
        <p:nvSpPr>
          <p:cNvPr id="3" name="Rektangel 2">
            <a:extLst>
              <a:ext uri="{FF2B5EF4-FFF2-40B4-BE49-F238E27FC236}">
                <a16:creationId xmlns:a16="http://schemas.microsoft.com/office/drawing/2014/main" id="{CF48B4B0-15B4-43CB-99C6-62A2725EDA3D}"/>
              </a:ext>
            </a:extLst>
          </p:cNvPr>
          <p:cNvSpPr/>
          <p:nvPr/>
        </p:nvSpPr>
        <p:spPr>
          <a:xfrm>
            <a:off x="1728508" y="3920690"/>
            <a:ext cx="2767232" cy="461665"/>
          </a:xfrm>
          <a:prstGeom prst="rect">
            <a:avLst/>
          </a:prstGeom>
        </p:spPr>
        <p:txBody>
          <a:bodyPr wrap="none">
            <a:spAutoFit/>
          </a:bodyPr>
          <a:lstStyle/>
          <a:p>
            <a:r>
              <a:rPr lang="nb-NO" sz="2400" b="1" dirty="0">
                <a:solidFill>
                  <a:srgbClr val="3188C9"/>
                </a:solidFill>
                <a:latin typeface="Locator" pitchFamily="50" charset="0"/>
              </a:rPr>
              <a:t>For task assignee:</a:t>
            </a:r>
            <a:endParaRPr lang="sv-SE" sz="2400" dirty="0"/>
          </a:p>
        </p:txBody>
      </p:sp>
      <p:sp>
        <p:nvSpPr>
          <p:cNvPr id="7" name="Rektangel 6">
            <a:extLst>
              <a:ext uri="{FF2B5EF4-FFF2-40B4-BE49-F238E27FC236}">
                <a16:creationId xmlns:a16="http://schemas.microsoft.com/office/drawing/2014/main" id="{731F7262-3B02-4082-B037-752331AE06A4}"/>
              </a:ext>
            </a:extLst>
          </p:cNvPr>
          <p:cNvSpPr/>
          <p:nvPr/>
        </p:nvSpPr>
        <p:spPr>
          <a:xfrm>
            <a:off x="7832838" y="3920690"/>
            <a:ext cx="2886046" cy="461665"/>
          </a:xfrm>
          <a:prstGeom prst="rect">
            <a:avLst/>
          </a:prstGeom>
        </p:spPr>
        <p:txBody>
          <a:bodyPr wrap="none">
            <a:spAutoFit/>
          </a:bodyPr>
          <a:lstStyle/>
          <a:p>
            <a:r>
              <a:rPr lang="nb-NO" sz="2400" b="1" dirty="0">
                <a:solidFill>
                  <a:srgbClr val="3188C9"/>
                </a:solidFill>
                <a:latin typeface="Locator" pitchFamily="50" charset="0"/>
              </a:rPr>
              <a:t>For process owner:</a:t>
            </a:r>
          </a:p>
        </p:txBody>
      </p:sp>
      <p:sp>
        <p:nvSpPr>
          <p:cNvPr id="9" name="Rektangel 8">
            <a:extLst>
              <a:ext uri="{FF2B5EF4-FFF2-40B4-BE49-F238E27FC236}">
                <a16:creationId xmlns:a16="http://schemas.microsoft.com/office/drawing/2014/main" id="{D0CE1049-1378-413D-904E-1C99B3A91AE6}"/>
              </a:ext>
            </a:extLst>
          </p:cNvPr>
          <p:cNvSpPr/>
          <p:nvPr/>
        </p:nvSpPr>
        <p:spPr>
          <a:xfrm>
            <a:off x="516402" y="4439830"/>
            <a:ext cx="4878558" cy="212352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743EE1E-4479-4AC4-9CC3-988862F71521}"/>
              </a:ext>
            </a:extLst>
          </p:cNvPr>
          <p:cNvSpPr/>
          <p:nvPr/>
        </p:nvSpPr>
        <p:spPr>
          <a:xfrm>
            <a:off x="6781804" y="4439830"/>
            <a:ext cx="4846320" cy="212352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e 1">
            <a:extLst>
              <a:ext uri="{FF2B5EF4-FFF2-40B4-BE49-F238E27FC236}">
                <a16:creationId xmlns:a16="http://schemas.microsoft.com/office/drawing/2014/main" id="{3FC14AD3-ACEF-41E9-985F-194B32D6DB00}"/>
              </a:ext>
            </a:extLst>
          </p:cNvPr>
          <p:cNvPicPr>
            <a:picLocks noChangeAspect="1"/>
          </p:cNvPicPr>
          <p:nvPr/>
        </p:nvPicPr>
        <p:blipFill>
          <a:blip r:embed="rId2"/>
          <a:stretch>
            <a:fillRect/>
          </a:stretch>
        </p:blipFill>
        <p:spPr>
          <a:xfrm>
            <a:off x="6843485" y="4443909"/>
            <a:ext cx="4722957" cy="2057186"/>
          </a:xfrm>
          <a:prstGeom prst="rect">
            <a:avLst/>
          </a:prstGeom>
        </p:spPr>
      </p:pic>
      <p:pic>
        <p:nvPicPr>
          <p:cNvPr id="11" name="Bilde 10">
            <a:extLst>
              <a:ext uri="{FF2B5EF4-FFF2-40B4-BE49-F238E27FC236}">
                <a16:creationId xmlns:a16="http://schemas.microsoft.com/office/drawing/2014/main" id="{39A1A101-9994-4513-B005-0AFD7D0A8068}"/>
              </a:ext>
            </a:extLst>
          </p:cNvPr>
          <p:cNvPicPr>
            <a:picLocks noChangeAspect="1"/>
          </p:cNvPicPr>
          <p:nvPr/>
        </p:nvPicPr>
        <p:blipFill>
          <a:blip r:embed="rId3"/>
          <a:stretch>
            <a:fillRect/>
          </a:stretch>
        </p:blipFill>
        <p:spPr>
          <a:xfrm>
            <a:off x="647766" y="4468567"/>
            <a:ext cx="4669507" cy="2094792"/>
          </a:xfrm>
          <a:prstGeom prst="rect">
            <a:avLst/>
          </a:prstGeom>
        </p:spPr>
      </p:pic>
    </p:spTree>
    <p:extLst>
      <p:ext uri="{BB962C8B-B14F-4D97-AF65-F5344CB8AC3E}">
        <p14:creationId xmlns:p14="http://schemas.microsoft.com/office/powerpoint/2010/main" val="87700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228601" y="1333121"/>
            <a:ext cx="10515600" cy="4401205"/>
          </a:xfrm>
          <a:prstGeom prst="rect">
            <a:avLst/>
          </a:prstGeom>
          <a:noFill/>
        </p:spPr>
        <p:txBody>
          <a:bodyPr wrap="square" rtlCol="0">
            <a:spAutoFit/>
          </a:bodyPr>
          <a:lstStyle/>
          <a:p>
            <a:r>
              <a:rPr lang="da-DK" sz="2800" dirty="0">
                <a:solidFill>
                  <a:srgbClr val="3188C9"/>
                </a:solidFill>
                <a:latin typeface="Locator" pitchFamily="50" charset="0"/>
              </a:rPr>
              <a:t>In Employee portal background picture and logo can be uploaded.</a:t>
            </a:r>
          </a:p>
          <a:p>
            <a:endParaRPr lang="da-DK" sz="2000" dirty="0">
              <a:solidFill>
                <a:srgbClr val="3188C9"/>
              </a:solidFill>
              <a:latin typeface="Locator" pitchFamily="50" charset="0"/>
            </a:endParaRPr>
          </a:p>
          <a:p>
            <a:pPr marL="342900" indent="-342900">
              <a:buFont typeface="Wingdings" panose="05000000000000000000" pitchFamily="2" charset="2"/>
              <a:buChar char="Ø"/>
            </a:pPr>
            <a:r>
              <a:rPr lang="en-GB" sz="2000" dirty="0">
                <a:solidFill>
                  <a:srgbClr val="3188C9"/>
                </a:solidFill>
                <a:latin typeface="Locator" pitchFamily="50" charset="0"/>
              </a:rPr>
              <a:t>Recommended background picture resolution (pixels): </a:t>
            </a:r>
          </a:p>
          <a:p>
            <a:pPr marL="800100" lvl="1" indent="-342900">
              <a:buFont typeface="Wingdings" panose="05000000000000000000" pitchFamily="2" charset="2"/>
              <a:buChar char="Ø"/>
            </a:pPr>
            <a:r>
              <a:rPr lang="en-GB" b="1" dirty="0">
                <a:solidFill>
                  <a:srgbClr val="3188C9"/>
                </a:solidFill>
                <a:latin typeface="Locator" pitchFamily="50" charset="0"/>
              </a:rPr>
              <a:t>W 2560 x H 640</a:t>
            </a:r>
            <a:br>
              <a:rPr lang="en-GB" sz="2000" dirty="0">
                <a:solidFill>
                  <a:srgbClr val="3188C9"/>
                </a:solidFill>
                <a:latin typeface="Locator" pitchFamily="50" charset="0"/>
              </a:rPr>
            </a:br>
            <a:r>
              <a:rPr lang="en-GB" sz="2000" dirty="0">
                <a:solidFill>
                  <a:srgbClr val="3188C9"/>
                </a:solidFill>
                <a:latin typeface="Locator" pitchFamily="50" charset="0"/>
              </a:rPr>
              <a:t>    </a:t>
            </a:r>
          </a:p>
          <a:p>
            <a:pPr marL="342900" indent="-342900">
              <a:buFont typeface="Wingdings" panose="05000000000000000000" pitchFamily="2" charset="2"/>
              <a:buChar char="Ø"/>
            </a:pPr>
            <a:r>
              <a:rPr lang="en-GB" sz="2000" dirty="0">
                <a:solidFill>
                  <a:srgbClr val="3188C9"/>
                </a:solidFill>
                <a:latin typeface="Locator" pitchFamily="50" charset="0"/>
              </a:rPr>
              <a:t>Recommended logo resolution (pixels):   </a:t>
            </a:r>
            <a:endParaRPr lang="en-GB" b="1" dirty="0">
              <a:solidFill>
                <a:srgbClr val="3188C9"/>
              </a:solidFill>
              <a:latin typeface="Locator" pitchFamily="50" charset="0"/>
            </a:endParaRPr>
          </a:p>
          <a:p>
            <a:pPr marL="800100" lvl="1" indent="-342900">
              <a:buFont typeface="Wingdings" panose="05000000000000000000" pitchFamily="2" charset="2"/>
              <a:buChar char="Ø"/>
            </a:pPr>
            <a:r>
              <a:rPr lang="en-GB" b="1" dirty="0">
                <a:solidFill>
                  <a:srgbClr val="3188C9"/>
                </a:solidFill>
                <a:latin typeface="Locator" pitchFamily="50" charset="0"/>
              </a:rPr>
              <a:t>W: 470 x H 150</a:t>
            </a:r>
          </a:p>
          <a:p>
            <a:pPr marL="800100" lvl="1" indent="-342900">
              <a:buFont typeface="Wingdings" panose="05000000000000000000" pitchFamily="2" charset="2"/>
              <a:buChar char="Ø"/>
            </a:pPr>
            <a:endParaRPr lang="nb-NO" b="1" dirty="0">
              <a:solidFill>
                <a:srgbClr val="3188C9"/>
              </a:solidFill>
              <a:latin typeface="Locator" pitchFamily="50" charset="0"/>
            </a:endParaRPr>
          </a:p>
          <a:p>
            <a:pPr marL="342900" indent="-342900">
              <a:buFont typeface="Wingdings" panose="05000000000000000000" pitchFamily="2" charset="2"/>
              <a:buChar char="Ø"/>
            </a:pPr>
            <a:r>
              <a:rPr lang="nb-NO" sz="2000" dirty="0">
                <a:solidFill>
                  <a:srgbClr val="3188C9"/>
                </a:solidFill>
                <a:latin typeface="Locator" pitchFamily="50" charset="0"/>
              </a:rPr>
              <a:t>Standard background if nothing is uploaded:</a:t>
            </a:r>
          </a:p>
          <a:p>
            <a:endParaRPr lang="nb-NO" b="1" dirty="0">
              <a:solidFill>
                <a:srgbClr val="3188C9"/>
              </a:solidFill>
              <a:latin typeface="Locator" pitchFamily="50" charset="0"/>
            </a:endParaRPr>
          </a:p>
          <a:p>
            <a:endParaRPr lang="nb-NO" b="1" dirty="0">
              <a:solidFill>
                <a:srgbClr val="3188C9"/>
              </a:solidFill>
              <a:latin typeface="Locator" pitchFamily="50" charset="0"/>
            </a:endParaRPr>
          </a:p>
          <a:p>
            <a:pPr marL="342900" indent="-342900">
              <a:buFont typeface="Arial" panose="020B0604020202020204" pitchFamily="34" charset="0"/>
              <a:buChar char="•"/>
            </a:pPr>
            <a:endParaRPr lang="en-GB" b="1" dirty="0">
              <a:solidFill>
                <a:srgbClr val="3188C9"/>
              </a:solidFill>
              <a:latin typeface="Locator" pitchFamily="50" charset="0"/>
            </a:endParaRPr>
          </a:p>
          <a:p>
            <a:pPr marL="342900" indent="-342900">
              <a:buFont typeface="Arial" panose="020B0604020202020204" pitchFamily="34" charset="0"/>
              <a:buChar char="•"/>
            </a:pPr>
            <a:endParaRPr lang="nb-NO" b="1" dirty="0">
              <a:solidFill>
                <a:srgbClr val="3188C9"/>
              </a:solidFill>
              <a:latin typeface="Locator" pitchFamily="50" charset="0"/>
            </a:endParaRPr>
          </a:p>
        </p:txBody>
      </p:sp>
      <p:sp>
        <p:nvSpPr>
          <p:cNvPr id="4" name="Titel 3"/>
          <p:cNvSpPr>
            <a:spLocks noGrp="1"/>
          </p:cNvSpPr>
          <p:nvPr>
            <p:ph type="title"/>
          </p:nvPr>
        </p:nvSpPr>
        <p:spPr>
          <a:xfrm>
            <a:off x="138485" y="118634"/>
            <a:ext cx="10515600" cy="1325563"/>
          </a:xfrm>
        </p:spPr>
        <p:txBody>
          <a:bodyPr/>
          <a:lstStyle/>
          <a:p>
            <a:r>
              <a:rPr lang="da-DK" dirty="0">
                <a:solidFill>
                  <a:srgbClr val="3188C9"/>
                </a:solidFill>
                <a:latin typeface="Locator Black" pitchFamily="50" charset="0"/>
              </a:rPr>
              <a:t>CUSTOMIZATION</a:t>
            </a:r>
            <a:br>
              <a:rPr lang="da-DK" dirty="0">
                <a:solidFill>
                  <a:srgbClr val="3188C9"/>
                </a:solidFill>
                <a:latin typeface="Locator Black" pitchFamily="50" charset="0"/>
              </a:rPr>
            </a:br>
            <a:endParaRPr lang="da-DK" sz="3000" dirty="0">
              <a:solidFill>
                <a:srgbClr val="3188C9"/>
              </a:solidFill>
              <a:latin typeface="Locator Black" pitchFamily="50" charset="0"/>
            </a:endParaRPr>
          </a:p>
        </p:txBody>
      </p:sp>
      <p:pic>
        <p:nvPicPr>
          <p:cNvPr id="3" name="Bilde 2"/>
          <p:cNvPicPr>
            <a:picLocks noChangeAspect="1"/>
          </p:cNvPicPr>
          <p:nvPr/>
        </p:nvPicPr>
        <p:blipFill>
          <a:blip r:embed="rId2"/>
          <a:stretch>
            <a:fillRect/>
          </a:stretch>
        </p:blipFill>
        <p:spPr>
          <a:xfrm>
            <a:off x="1016390" y="4780996"/>
            <a:ext cx="4107508" cy="1596124"/>
          </a:xfrm>
          <a:prstGeom prst="rect">
            <a:avLst/>
          </a:prstGeom>
          <a:ln w="19050">
            <a:solidFill>
              <a:schemeClr val="tx1"/>
            </a:solidFill>
          </a:ln>
        </p:spPr>
      </p:pic>
      <p:sp>
        <p:nvSpPr>
          <p:cNvPr id="5" name="Pratbubbla: rektangel 14">
            <a:extLst>
              <a:ext uri="{FF2B5EF4-FFF2-40B4-BE49-F238E27FC236}">
                <a16:creationId xmlns:a16="http://schemas.microsoft.com/office/drawing/2014/main" id="{E945D6A9-7514-46A9-884F-EF85DB196E9C}"/>
              </a:ext>
            </a:extLst>
          </p:cNvPr>
          <p:cNvSpPr/>
          <p:nvPr/>
        </p:nvSpPr>
        <p:spPr>
          <a:xfrm flipH="1">
            <a:off x="5555305" y="4780997"/>
            <a:ext cx="5620303" cy="1596124"/>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9FFCA7B-C07C-480B-B16C-52B31C191B6B}"/>
              </a:ext>
            </a:extLst>
          </p:cNvPr>
          <p:cNvSpPr/>
          <p:nvPr/>
        </p:nvSpPr>
        <p:spPr>
          <a:xfrm>
            <a:off x="5630845" y="4817256"/>
            <a:ext cx="6078113" cy="1246495"/>
          </a:xfrm>
          <a:prstGeom prst="rect">
            <a:avLst/>
          </a:prstGeom>
        </p:spPr>
        <p:txBody>
          <a:bodyPr wrap="square">
            <a:spAutoFit/>
          </a:bodyPr>
          <a:lstStyle/>
          <a:p>
            <a:r>
              <a:rPr lang="da-DK" sz="1500" b="1" dirty="0">
                <a:solidFill>
                  <a:schemeClr val="bg1"/>
                </a:solidFill>
                <a:latin typeface="Locator" pitchFamily="50" charset="0"/>
              </a:rPr>
              <a:t>PLEASE NOTE: Logo and background can not be deleted </a:t>
            </a:r>
          </a:p>
          <a:p>
            <a:r>
              <a:rPr lang="da-DK" sz="1500" b="1" dirty="0">
                <a:solidFill>
                  <a:schemeClr val="bg1"/>
                </a:solidFill>
                <a:latin typeface="Locator" pitchFamily="50" charset="0"/>
              </a:rPr>
              <a:t>once uploaded. </a:t>
            </a:r>
          </a:p>
          <a:p>
            <a:r>
              <a:rPr lang="da-DK" sz="1500" dirty="0">
                <a:solidFill>
                  <a:schemeClr val="bg1"/>
                </a:solidFill>
                <a:latin typeface="Locator" pitchFamily="50" charset="0"/>
              </a:rPr>
              <a:t>But you can replace it with another logo and background. </a:t>
            </a:r>
            <a:br>
              <a:rPr lang="da-DK" sz="1500" dirty="0">
                <a:solidFill>
                  <a:schemeClr val="bg1"/>
                </a:solidFill>
                <a:latin typeface="Locator" pitchFamily="50" charset="0"/>
              </a:rPr>
            </a:br>
            <a:endParaRPr lang="da-DK" sz="1500" dirty="0">
              <a:solidFill>
                <a:schemeClr val="bg1"/>
              </a:solidFill>
              <a:latin typeface="Locator" pitchFamily="50" charset="0"/>
            </a:endParaRPr>
          </a:p>
          <a:p>
            <a:r>
              <a:rPr lang="da-DK" sz="1500" i="1" dirty="0">
                <a:solidFill>
                  <a:schemeClr val="bg1"/>
                </a:solidFill>
                <a:latin typeface="Locator" pitchFamily="50" charset="0"/>
              </a:rPr>
              <a:t>Customer support can delete logo and reset background for you.</a:t>
            </a:r>
          </a:p>
        </p:txBody>
      </p:sp>
    </p:spTree>
    <p:extLst>
      <p:ext uri="{BB962C8B-B14F-4D97-AF65-F5344CB8AC3E}">
        <p14:creationId xmlns:p14="http://schemas.microsoft.com/office/powerpoint/2010/main" val="1211543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457BD2-84C1-4158-83C4-7E669ECF45CE}"/>
              </a:ext>
            </a:extLst>
          </p:cNvPr>
          <p:cNvSpPr/>
          <p:nvPr/>
        </p:nvSpPr>
        <p:spPr>
          <a:xfrm>
            <a:off x="361920" y="1409474"/>
            <a:ext cx="11548140" cy="3170099"/>
          </a:xfrm>
          <a:prstGeom prst="rect">
            <a:avLst/>
          </a:prstGeom>
        </p:spPr>
        <p:txBody>
          <a:bodyPr wrap="square">
            <a:spAutoFit/>
          </a:bodyPr>
          <a:lstStyle/>
          <a:p>
            <a:pPr marL="342900" indent="-342900">
              <a:buFont typeface="Wingdings" panose="05000000000000000000" pitchFamily="2" charset="2"/>
              <a:buChar char="Ø"/>
            </a:pPr>
            <a:r>
              <a:rPr lang="sv-SE" sz="2000" dirty="0">
                <a:solidFill>
                  <a:srgbClr val="2988C8"/>
                </a:solidFill>
                <a:latin typeface="Locator" pitchFamily="50" charset="0"/>
              </a:rPr>
              <a:t>Max size for attachments in a card in the employee portal is 20 MB.</a:t>
            </a:r>
          </a:p>
          <a:p>
            <a:pPr marL="342900" indent="-342900">
              <a:buFont typeface="Wingdings" panose="05000000000000000000" pitchFamily="2" charset="2"/>
              <a:buChar char="Ø"/>
            </a:pPr>
            <a:endParaRPr lang="sv-SE" sz="2000" dirty="0">
              <a:solidFill>
                <a:srgbClr val="2988C8"/>
              </a:solidFill>
              <a:latin typeface="Locator" pitchFamily="50" charset="0"/>
            </a:endParaRPr>
          </a:p>
          <a:p>
            <a:pPr marL="342900" indent="-342900">
              <a:buFont typeface="Wingdings" panose="05000000000000000000" pitchFamily="2" charset="2"/>
              <a:buChar char="Ø"/>
            </a:pPr>
            <a:r>
              <a:rPr lang="sv-SE" sz="2000" dirty="0">
                <a:solidFill>
                  <a:srgbClr val="3188C9"/>
                </a:solidFill>
                <a:latin typeface="Locator" pitchFamily="50" charset="0"/>
              </a:rPr>
              <a:t>Only users can cancel tasks. </a:t>
            </a:r>
          </a:p>
          <a:p>
            <a:pPr marL="342900" indent="-342900">
              <a:buFont typeface="Wingdings" panose="05000000000000000000" pitchFamily="2" charset="2"/>
              <a:buChar char="Ø"/>
            </a:pPr>
            <a:endParaRPr lang="sv-SE" sz="2000" dirty="0">
              <a:solidFill>
                <a:srgbClr val="3188C9"/>
              </a:solidFill>
              <a:latin typeface="Locator" pitchFamily="50" charset="0"/>
            </a:endParaRPr>
          </a:p>
          <a:p>
            <a:pPr marL="342900" indent="-342900">
              <a:buFont typeface="Wingdings" panose="05000000000000000000" pitchFamily="2" charset="2"/>
              <a:buChar char="Ø"/>
            </a:pPr>
            <a:r>
              <a:rPr lang="sv-SE" sz="2000" dirty="0">
                <a:solidFill>
                  <a:srgbClr val="3188C9"/>
                </a:solidFill>
                <a:latin typeface="Locator" pitchFamily="50" charset="0"/>
              </a:rPr>
              <a:t>User won’t get notification if the candidate has answered questions, confirmed actions or read documents in Employee portal. But candidate can inform user about this via message in the chat card.</a:t>
            </a:r>
          </a:p>
          <a:p>
            <a:endParaRPr lang="sv-SE" sz="2000" dirty="0">
              <a:solidFill>
                <a:srgbClr val="3188C9"/>
              </a:solidFill>
              <a:latin typeface="Locator" pitchFamily="50" charset="0"/>
            </a:endParaRPr>
          </a:p>
          <a:p>
            <a:pPr marL="342900" indent="-342900">
              <a:buFont typeface="Wingdings" panose="05000000000000000000" pitchFamily="2" charset="2"/>
              <a:buChar char="Ø"/>
            </a:pPr>
            <a:r>
              <a:rPr lang="sv-SE" sz="2000" dirty="0">
                <a:solidFill>
                  <a:srgbClr val="3188C9"/>
                </a:solidFill>
                <a:latin typeface="Locator" pitchFamily="50" charset="0"/>
              </a:rPr>
              <a:t>Only users can upload documents in portal, not candidates.</a:t>
            </a:r>
          </a:p>
          <a:p>
            <a:pPr marL="342900" indent="-342900">
              <a:buFont typeface="Wingdings" panose="05000000000000000000" pitchFamily="2" charset="2"/>
              <a:buChar char="Ø"/>
            </a:pPr>
            <a:endParaRPr lang="sv-SE" sz="2000" dirty="0">
              <a:solidFill>
                <a:srgbClr val="2988C8"/>
              </a:solidFill>
              <a:latin typeface="Locator" pitchFamily="50" charset="0"/>
            </a:endParaRPr>
          </a:p>
        </p:txBody>
      </p:sp>
      <p:sp>
        <p:nvSpPr>
          <p:cNvPr id="4" name="Rektangel 3">
            <a:extLst>
              <a:ext uri="{FF2B5EF4-FFF2-40B4-BE49-F238E27FC236}">
                <a16:creationId xmlns:a16="http://schemas.microsoft.com/office/drawing/2014/main" id="{55F60F97-4199-4ADB-A900-DFAD094DF978}"/>
              </a:ext>
            </a:extLst>
          </p:cNvPr>
          <p:cNvSpPr/>
          <p:nvPr/>
        </p:nvSpPr>
        <p:spPr>
          <a:xfrm>
            <a:off x="265273" y="246692"/>
            <a:ext cx="10922211" cy="784830"/>
          </a:xfrm>
          <a:prstGeom prst="rect">
            <a:avLst/>
          </a:prstGeom>
        </p:spPr>
        <p:txBody>
          <a:bodyPr wrap="square">
            <a:spAutoFit/>
          </a:bodyPr>
          <a:lstStyle/>
          <a:p>
            <a:r>
              <a:rPr lang="da-DK" sz="4500" dirty="0">
                <a:solidFill>
                  <a:srgbClr val="3188C9"/>
                </a:solidFill>
                <a:latin typeface="Locator Black" pitchFamily="50" charset="0"/>
              </a:rPr>
              <a:t>ADDITIONAL INFORMATION</a:t>
            </a:r>
            <a:endParaRPr lang="sv-SE" sz="4500" dirty="0"/>
          </a:p>
        </p:txBody>
      </p:sp>
    </p:spTree>
    <p:extLst>
      <p:ext uri="{BB962C8B-B14F-4D97-AF65-F5344CB8AC3E}">
        <p14:creationId xmlns:p14="http://schemas.microsoft.com/office/powerpoint/2010/main" val="65021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kstfelt 7"/>
          <p:cNvSpPr txBox="1"/>
          <p:nvPr/>
        </p:nvSpPr>
        <p:spPr>
          <a:xfrm>
            <a:off x="794658" y="1681984"/>
            <a:ext cx="10515600" cy="3847207"/>
          </a:xfrm>
          <a:prstGeom prst="rect">
            <a:avLst/>
          </a:prstGeom>
          <a:noFill/>
        </p:spPr>
        <p:txBody>
          <a:bodyPr wrap="square" rtlCol="0">
            <a:spAutoFit/>
          </a:bodyPr>
          <a:lstStyle/>
          <a:p>
            <a:r>
              <a:rPr lang="da-DK" sz="2800" dirty="0">
                <a:solidFill>
                  <a:srgbClr val="3188C9"/>
                </a:solidFill>
                <a:latin typeface="Locator" pitchFamily="50" charset="0"/>
              </a:rPr>
              <a:t>When onboarding starts from </a:t>
            </a:r>
            <a:r>
              <a:rPr lang="da-DK" sz="2800" b="1" dirty="0">
                <a:solidFill>
                  <a:srgbClr val="3188C9"/>
                </a:solidFill>
                <a:latin typeface="Locator" pitchFamily="50" charset="0"/>
              </a:rPr>
              <a:t>Talent Recruiter </a:t>
            </a:r>
            <a:r>
              <a:rPr lang="da-DK" sz="2800" dirty="0">
                <a:solidFill>
                  <a:srgbClr val="3188C9"/>
                </a:solidFill>
                <a:latin typeface="Locator" pitchFamily="50" charset="0"/>
              </a:rPr>
              <a:t>these settings must be activated:</a:t>
            </a:r>
          </a:p>
          <a:p>
            <a:endParaRPr lang="da-DK" sz="2000" dirty="0">
              <a:solidFill>
                <a:srgbClr val="3188C9"/>
              </a:solidFill>
              <a:latin typeface="Locator" pitchFamily="50" charset="0"/>
            </a:endParaRPr>
          </a:p>
          <a:p>
            <a:pPr marL="342900" indent="-342900">
              <a:buFont typeface="Arial" panose="020B0604020202020204" pitchFamily="34" charset="0"/>
              <a:buChar char="•"/>
            </a:pPr>
            <a:r>
              <a:rPr lang="en-GB" sz="2000" dirty="0">
                <a:solidFill>
                  <a:srgbClr val="3188C9"/>
                </a:solidFill>
                <a:latin typeface="Locator" pitchFamily="50" charset="0"/>
              </a:rPr>
              <a:t>To be able to transfer candidates from candidate list to onboarding:</a:t>
            </a:r>
          </a:p>
          <a:p>
            <a:pPr marL="800100" lvl="1" indent="-342900">
              <a:buFont typeface="Arial" panose="020B0604020202020204" pitchFamily="34" charset="0"/>
              <a:buChar char="•"/>
            </a:pPr>
            <a:r>
              <a:rPr lang="en-GB" b="1" dirty="0">
                <a:solidFill>
                  <a:srgbClr val="3188C9"/>
                </a:solidFill>
                <a:latin typeface="Locator" pitchFamily="50" charset="0"/>
              </a:rPr>
              <a:t>Onboarding Enabled</a:t>
            </a:r>
            <a:br>
              <a:rPr lang="en-GB" sz="2000" dirty="0">
                <a:solidFill>
                  <a:srgbClr val="3188C9"/>
                </a:solidFill>
                <a:latin typeface="Locator" pitchFamily="50" charset="0"/>
              </a:rPr>
            </a:br>
            <a:r>
              <a:rPr lang="en-GB" sz="2000" dirty="0">
                <a:solidFill>
                  <a:srgbClr val="3188C9"/>
                </a:solidFill>
                <a:latin typeface="Locator" pitchFamily="50" charset="0"/>
              </a:rPr>
              <a:t>    </a:t>
            </a:r>
          </a:p>
          <a:p>
            <a:pPr marL="342900" indent="-342900">
              <a:buFont typeface="Arial" panose="020B0604020202020204" pitchFamily="34" charset="0"/>
              <a:buChar char="•"/>
            </a:pPr>
            <a:r>
              <a:rPr lang="en-GB" sz="2000" dirty="0">
                <a:solidFill>
                  <a:srgbClr val="3188C9"/>
                </a:solidFill>
                <a:latin typeface="Locator" pitchFamily="50" charset="0"/>
              </a:rPr>
              <a:t>Two user roles has to be activated in order to access version 1 processes:</a:t>
            </a:r>
          </a:p>
          <a:p>
            <a:pPr marL="800100" lvl="1" indent="-342900">
              <a:buFont typeface="Arial" panose="020B0604020202020204" pitchFamily="34" charset="0"/>
              <a:buChar char="•"/>
            </a:pPr>
            <a:r>
              <a:rPr lang="en-GB" b="1" dirty="0">
                <a:solidFill>
                  <a:srgbClr val="3188C9"/>
                </a:solidFill>
                <a:latin typeface="Locator" pitchFamily="50" charset="0"/>
              </a:rPr>
              <a:t>Access to onboarding</a:t>
            </a:r>
          </a:p>
          <a:p>
            <a:pPr marL="800100" lvl="1" indent="-342900">
              <a:buFont typeface="Arial" panose="020B0604020202020204" pitchFamily="34" charset="0"/>
              <a:buChar char="•"/>
            </a:pPr>
            <a:r>
              <a:rPr lang="en-GB" b="1" dirty="0">
                <a:solidFill>
                  <a:srgbClr val="3188C9"/>
                </a:solidFill>
                <a:latin typeface="Locator" pitchFamily="50" charset="0"/>
              </a:rPr>
              <a:t>Administration – onboarding</a:t>
            </a:r>
          </a:p>
          <a:p>
            <a:pPr marL="800100" lvl="1" indent="-342900">
              <a:buFont typeface="Arial" panose="020B0604020202020204" pitchFamily="34" charset="0"/>
              <a:buChar char="•"/>
            </a:pPr>
            <a:endParaRPr lang="nb-NO" b="1" dirty="0">
              <a:solidFill>
                <a:srgbClr val="3188C9"/>
              </a:solidFill>
              <a:latin typeface="Locator" pitchFamily="50" charset="0"/>
            </a:endParaRPr>
          </a:p>
          <a:p>
            <a:pPr marL="342900" indent="-342900">
              <a:buFont typeface="Arial" panose="020B0604020202020204" pitchFamily="34" charset="0"/>
              <a:buChar char="•"/>
            </a:pPr>
            <a:endParaRPr lang="en-GB" b="1" dirty="0">
              <a:solidFill>
                <a:srgbClr val="3188C9"/>
              </a:solidFill>
              <a:latin typeface="Locator" pitchFamily="50" charset="0"/>
            </a:endParaRPr>
          </a:p>
          <a:p>
            <a:pPr marL="342900" indent="-342900">
              <a:buFont typeface="Arial" panose="020B0604020202020204" pitchFamily="34" charset="0"/>
              <a:buChar char="•"/>
            </a:pPr>
            <a:endParaRPr lang="nb-NO" b="1" dirty="0">
              <a:solidFill>
                <a:srgbClr val="3188C9"/>
              </a:solidFill>
              <a:latin typeface="Locator" pitchFamily="50" charset="0"/>
            </a:endParaRPr>
          </a:p>
        </p:txBody>
      </p:sp>
      <p:sp>
        <p:nvSpPr>
          <p:cNvPr id="4" name="Titel 3"/>
          <p:cNvSpPr>
            <a:spLocks noGrp="1"/>
          </p:cNvSpPr>
          <p:nvPr>
            <p:ph type="title"/>
          </p:nvPr>
        </p:nvSpPr>
        <p:spPr>
          <a:xfrm>
            <a:off x="138485" y="118634"/>
            <a:ext cx="10515600" cy="1325563"/>
          </a:xfrm>
        </p:spPr>
        <p:txBody>
          <a:bodyPr/>
          <a:lstStyle/>
          <a:p>
            <a:r>
              <a:rPr lang="da-DK" dirty="0">
                <a:solidFill>
                  <a:srgbClr val="3188C9"/>
                </a:solidFill>
                <a:latin typeface="Locator Black" pitchFamily="50" charset="0"/>
              </a:rPr>
              <a:t>INTERNAL INFORMATION</a:t>
            </a:r>
            <a:br>
              <a:rPr lang="da-DK" dirty="0">
                <a:solidFill>
                  <a:srgbClr val="3188C9"/>
                </a:solidFill>
                <a:latin typeface="Locator Black" pitchFamily="50" charset="0"/>
              </a:rPr>
            </a:br>
            <a:r>
              <a:rPr lang="da-DK" sz="3000" dirty="0">
                <a:solidFill>
                  <a:srgbClr val="3188C9"/>
                </a:solidFill>
                <a:latin typeface="Locator Black" pitchFamily="50" charset="0"/>
              </a:rPr>
              <a:t>Configuration (2)</a:t>
            </a:r>
          </a:p>
        </p:txBody>
      </p:sp>
    </p:spTree>
    <p:extLst>
      <p:ext uri="{BB962C8B-B14F-4D97-AF65-F5344CB8AC3E}">
        <p14:creationId xmlns:p14="http://schemas.microsoft.com/office/powerpoint/2010/main" val="176618469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228601" y="1407937"/>
            <a:ext cx="10515600" cy="4401205"/>
          </a:xfrm>
          <a:prstGeom prst="rect">
            <a:avLst/>
          </a:prstGeom>
          <a:noFill/>
        </p:spPr>
        <p:txBody>
          <a:bodyPr wrap="square" rtlCol="0">
            <a:spAutoFit/>
          </a:bodyPr>
          <a:lstStyle/>
          <a:p>
            <a:r>
              <a:rPr lang="da-DK" sz="2800" dirty="0">
                <a:solidFill>
                  <a:srgbClr val="3188C9"/>
                </a:solidFill>
                <a:latin typeface="Locator" pitchFamily="50" charset="0"/>
              </a:rPr>
              <a:t>In Employee portal background picture and logo can be uploaded.</a:t>
            </a:r>
          </a:p>
          <a:p>
            <a:endParaRPr lang="da-DK" sz="2000" dirty="0">
              <a:solidFill>
                <a:srgbClr val="3188C9"/>
              </a:solidFill>
              <a:latin typeface="Locator" pitchFamily="50" charset="0"/>
            </a:endParaRPr>
          </a:p>
          <a:p>
            <a:pPr marL="342900" indent="-342900">
              <a:buFont typeface="Wingdings" panose="05000000000000000000" pitchFamily="2" charset="2"/>
              <a:buChar char="Ø"/>
            </a:pPr>
            <a:r>
              <a:rPr lang="en-GB" sz="2000" dirty="0">
                <a:solidFill>
                  <a:srgbClr val="3188C9"/>
                </a:solidFill>
                <a:latin typeface="Locator" pitchFamily="50" charset="0"/>
              </a:rPr>
              <a:t>Background picture resolution (pixels): </a:t>
            </a:r>
          </a:p>
          <a:p>
            <a:pPr marL="800100" lvl="1" indent="-342900">
              <a:buFont typeface="Wingdings" panose="05000000000000000000" pitchFamily="2" charset="2"/>
              <a:buChar char="Ø"/>
            </a:pPr>
            <a:r>
              <a:rPr lang="en-GB" b="1" dirty="0">
                <a:solidFill>
                  <a:srgbClr val="3188C9"/>
                </a:solidFill>
                <a:latin typeface="Locator" pitchFamily="50" charset="0"/>
              </a:rPr>
              <a:t>W 2560 x H 640</a:t>
            </a:r>
            <a:br>
              <a:rPr lang="en-GB" sz="2000" dirty="0">
                <a:solidFill>
                  <a:srgbClr val="3188C9"/>
                </a:solidFill>
                <a:latin typeface="Locator" pitchFamily="50" charset="0"/>
              </a:rPr>
            </a:br>
            <a:r>
              <a:rPr lang="en-GB" sz="2000" dirty="0">
                <a:solidFill>
                  <a:srgbClr val="3188C9"/>
                </a:solidFill>
                <a:latin typeface="Locator" pitchFamily="50" charset="0"/>
              </a:rPr>
              <a:t>    </a:t>
            </a:r>
          </a:p>
          <a:p>
            <a:pPr marL="342900" indent="-342900">
              <a:buFont typeface="Wingdings" panose="05000000000000000000" pitchFamily="2" charset="2"/>
              <a:buChar char="Ø"/>
            </a:pPr>
            <a:r>
              <a:rPr lang="en-GB" sz="2000" dirty="0">
                <a:solidFill>
                  <a:srgbClr val="3188C9"/>
                </a:solidFill>
                <a:latin typeface="Locator" pitchFamily="50" charset="0"/>
              </a:rPr>
              <a:t>Logo resolution (pixels):   </a:t>
            </a:r>
            <a:endParaRPr lang="en-GB" b="1" dirty="0">
              <a:solidFill>
                <a:srgbClr val="3188C9"/>
              </a:solidFill>
              <a:latin typeface="Locator" pitchFamily="50" charset="0"/>
            </a:endParaRPr>
          </a:p>
          <a:p>
            <a:pPr marL="800100" lvl="1" indent="-342900">
              <a:buFont typeface="Wingdings" panose="05000000000000000000" pitchFamily="2" charset="2"/>
              <a:buChar char="Ø"/>
            </a:pPr>
            <a:r>
              <a:rPr lang="en-GB" b="1" dirty="0">
                <a:solidFill>
                  <a:srgbClr val="3188C9"/>
                </a:solidFill>
                <a:latin typeface="Locator" pitchFamily="50" charset="0"/>
              </a:rPr>
              <a:t>W: 470 x H 150</a:t>
            </a:r>
          </a:p>
          <a:p>
            <a:pPr marL="800100" lvl="1" indent="-342900">
              <a:buFont typeface="Wingdings" panose="05000000000000000000" pitchFamily="2" charset="2"/>
              <a:buChar char="Ø"/>
            </a:pPr>
            <a:endParaRPr lang="nb-NO" b="1" dirty="0">
              <a:solidFill>
                <a:srgbClr val="3188C9"/>
              </a:solidFill>
              <a:latin typeface="Locator" pitchFamily="50" charset="0"/>
            </a:endParaRPr>
          </a:p>
          <a:p>
            <a:pPr marL="342900" indent="-342900">
              <a:buFont typeface="Wingdings" panose="05000000000000000000" pitchFamily="2" charset="2"/>
              <a:buChar char="Ø"/>
            </a:pPr>
            <a:r>
              <a:rPr lang="nb-NO" sz="2000" dirty="0">
                <a:solidFill>
                  <a:srgbClr val="3188C9"/>
                </a:solidFill>
                <a:latin typeface="Locator" pitchFamily="50" charset="0"/>
              </a:rPr>
              <a:t>Standard background if nothing is uploaded:</a:t>
            </a:r>
          </a:p>
          <a:p>
            <a:endParaRPr lang="nb-NO" b="1" dirty="0">
              <a:solidFill>
                <a:srgbClr val="3188C9"/>
              </a:solidFill>
              <a:latin typeface="Locator" pitchFamily="50" charset="0"/>
            </a:endParaRPr>
          </a:p>
          <a:p>
            <a:endParaRPr lang="nb-NO" b="1" dirty="0">
              <a:solidFill>
                <a:srgbClr val="3188C9"/>
              </a:solidFill>
              <a:latin typeface="Locator" pitchFamily="50" charset="0"/>
            </a:endParaRPr>
          </a:p>
          <a:p>
            <a:pPr marL="342900" indent="-342900">
              <a:buFont typeface="Arial" panose="020B0604020202020204" pitchFamily="34" charset="0"/>
              <a:buChar char="•"/>
            </a:pPr>
            <a:endParaRPr lang="en-GB" b="1" dirty="0">
              <a:solidFill>
                <a:srgbClr val="3188C9"/>
              </a:solidFill>
              <a:latin typeface="Locator" pitchFamily="50" charset="0"/>
            </a:endParaRPr>
          </a:p>
          <a:p>
            <a:pPr marL="342900" indent="-342900">
              <a:buFont typeface="Arial" panose="020B0604020202020204" pitchFamily="34" charset="0"/>
              <a:buChar char="•"/>
            </a:pPr>
            <a:endParaRPr lang="nb-NO" b="1" dirty="0">
              <a:solidFill>
                <a:srgbClr val="3188C9"/>
              </a:solidFill>
              <a:latin typeface="Locator" pitchFamily="50" charset="0"/>
            </a:endParaRPr>
          </a:p>
        </p:txBody>
      </p:sp>
      <p:sp>
        <p:nvSpPr>
          <p:cNvPr id="4" name="Titel 3"/>
          <p:cNvSpPr>
            <a:spLocks noGrp="1"/>
          </p:cNvSpPr>
          <p:nvPr>
            <p:ph type="title"/>
          </p:nvPr>
        </p:nvSpPr>
        <p:spPr>
          <a:xfrm>
            <a:off x="138485" y="118634"/>
            <a:ext cx="10515600" cy="1325563"/>
          </a:xfrm>
        </p:spPr>
        <p:txBody>
          <a:bodyPr/>
          <a:lstStyle/>
          <a:p>
            <a:r>
              <a:rPr lang="da-DK" dirty="0">
                <a:solidFill>
                  <a:srgbClr val="3188C9"/>
                </a:solidFill>
                <a:latin typeface="Locator Black" pitchFamily="50" charset="0"/>
              </a:rPr>
              <a:t>INTERNAL INFORMATION</a:t>
            </a:r>
            <a:br>
              <a:rPr lang="da-DK" dirty="0">
                <a:solidFill>
                  <a:srgbClr val="3188C9"/>
                </a:solidFill>
                <a:latin typeface="Locator Black" pitchFamily="50" charset="0"/>
              </a:rPr>
            </a:br>
            <a:r>
              <a:rPr lang="da-DK" sz="3000" dirty="0">
                <a:solidFill>
                  <a:srgbClr val="3188C9"/>
                </a:solidFill>
                <a:latin typeface="Locator Black" pitchFamily="50" charset="0"/>
              </a:rPr>
              <a:t>Configuration (3)</a:t>
            </a:r>
          </a:p>
        </p:txBody>
      </p:sp>
      <p:pic>
        <p:nvPicPr>
          <p:cNvPr id="3" name="Bilde 2"/>
          <p:cNvPicPr>
            <a:picLocks noChangeAspect="1"/>
          </p:cNvPicPr>
          <p:nvPr/>
        </p:nvPicPr>
        <p:blipFill>
          <a:blip r:embed="rId2"/>
          <a:stretch>
            <a:fillRect/>
          </a:stretch>
        </p:blipFill>
        <p:spPr>
          <a:xfrm>
            <a:off x="1016390" y="4780996"/>
            <a:ext cx="4107508" cy="1596124"/>
          </a:xfrm>
          <a:prstGeom prst="rect">
            <a:avLst/>
          </a:prstGeom>
          <a:ln w="19050">
            <a:solidFill>
              <a:schemeClr val="tx1"/>
            </a:solidFill>
          </a:ln>
        </p:spPr>
      </p:pic>
      <p:sp>
        <p:nvSpPr>
          <p:cNvPr id="5" name="Pratbubbla: rektangel 14">
            <a:extLst>
              <a:ext uri="{FF2B5EF4-FFF2-40B4-BE49-F238E27FC236}">
                <a16:creationId xmlns:a16="http://schemas.microsoft.com/office/drawing/2014/main" id="{E945D6A9-7514-46A9-884F-EF85DB196E9C}"/>
              </a:ext>
            </a:extLst>
          </p:cNvPr>
          <p:cNvSpPr/>
          <p:nvPr/>
        </p:nvSpPr>
        <p:spPr>
          <a:xfrm flipH="1">
            <a:off x="5555305" y="4739432"/>
            <a:ext cx="5620303" cy="1711244"/>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9FFCA7B-C07C-480B-B16C-52B31C191B6B}"/>
              </a:ext>
            </a:extLst>
          </p:cNvPr>
          <p:cNvSpPr/>
          <p:nvPr/>
        </p:nvSpPr>
        <p:spPr>
          <a:xfrm>
            <a:off x="5630845" y="4775691"/>
            <a:ext cx="6078113" cy="1477328"/>
          </a:xfrm>
          <a:prstGeom prst="rect">
            <a:avLst/>
          </a:prstGeom>
        </p:spPr>
        <p:txBody>
          <a:bodyPr wrap="square">
            <a:spAutoFit/>
          </a:bodyPr>
          <a:lstStyle/>
          <a:p>
            <a:r>
              <a:rPr lang="da-DK" sz="1500" b="1" dirty="0">
                <a:solidFill>
                  <a:schemeClr val="bg1"/>
                </a:solidFill>
                <a:latin typeface="Locator" pitchFamily="50" charset="0"/>
              </a:rPr>
              <a:t>PLEASE NOTE: Logo and background can not be deleted </a:t>
            </a:r>
          </a:p>
          <a:p>
            <a:r>
              <a:rPr lang="da-DK" sz="1500" b="1" dirty="0">
                <a:solidFill>
                  <a:schemeClr val="bg1"/>
                </a:solidFill>
                <a:latin typeface="Locator" pitchFamily="50" charset="0"/>
              </a:rPr>
              <a:t>once uploaded. </a:t>
            </a:r>
          </a:p>
          <a:p>
            <a:r>
              <a:rPr lang="da-DK" sz="1500" dirty="0">
                <a:solidFill>
                  <a:schemeClr val="bg1"/>
                </a:solidFill>
                <a:latin typeface="Locator" pitchFamily="50" charset="0"/>
              </a:rPr>
              <a:t>But you can replace it with another logo and background. </a:t>
            </a:r>
            <a:br>
              <a:rPr lang="da-DK" sz="1500" dirty="0">
                <a:solidFill>
                  <a:schemeClr val="bg1"/>
                </a:solidFill>
                <a:latin typeface="Locator" pitchFamily="50" charset="0"/>
              </a:rPr>
            </a:br>
            <a:endParaRPr lang="da-DK" sz="1500" dirty="0">
              <a:solidFill>
                <a:schemeClr val="bg1"/>
              </a:solidFill>
              <a:latin typeface="Locator" pitchFamily="50" charset="0"/>
            </a:endParaRPr>
          </a:p>
          <a:p>
            <a:r>
              <a:rPr lang="da-DK" sz="1500" dirty="0">
                <a:solidFill>
                  <a:schemeClr val="bg1"/>
                </a:solidFill>
                <a:latin typeface="Locator" pitchFamily="50" charset="0"/>
              </a:rPr>
              <a:t>Only developers are able to revert to the original background if needed.</a:t>
            </a:r>
          </a:p>
        </p:txBody>
      </p:sp>
    </p:spTree>
    <p:extLst>
      <p:ext uri="{BB962C8B-B14F-4D97-AF65-F5344CB8AC3E}">
        <p14:creationId xmlns:p14="http://schemas.microsoft.com/office/powerpoint/2010/main" val="83392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457BD2-84C1-4158-83C4-7E669ECF45CE}"/>
              </a:ext>
            </a:extLst>
          </p:cNvPr>
          <p:cNvSpPr/>
          <p:nvPr/>
        </p:nvSpPr>
        <p:spPr>
          <a:xfrm>
            <a:off x="361920" y="1031522"/>
            <a:ext cx="10922211" cy="5416868"/>
          </a:xfrm>
          <a:prstGeom prst="rect">
            <a:avLst/>
          </a:prstGeom>
        </p:spPr>
        <p:txBody>
          <a:bodyPr wrap="square" anchor="t">
            <a:spAutoFit/>
          </a:bodyPr>
          <a:lstStyle/>
          <a:p>
            <a:pPr marL="342900" indent="-342900">
              <a:buFont typeface="Wingdings" panose="05000000000000000000" pitchFamily="2" charset="2"/>
              <a:buChar char="Ø"/>
            </a:pPr>
            <a:r>
              <a:rPr lang="sv-SE" sz="1500" dirty="0">
                <a:solidFill>
                  <a:srgbClr val="2988C8"/>
                </a:solidFill>
                <a:latin typeface="Locator" pitchFamily="50" charset="0"/>
              </a:rPr>
              <a:t>Ui culture=xx doesn't work. Change you language in </a:t>
            </a:r>
            <a:r>
              <a:rPr lang="sv-SE" sz="1500" i="1" dirty="0">
                <a:solidFill>
                  <a:srgbClr val="2988C8"/>
                </a:solidFill>
                <a:latin typeface="Locator" pitchFamily="50" charset="0"/>
              </a:rPr>
              <a:t>My profil </a:t>
            </a:r>
            <a:r>
              <a:rPr lang="sv-SE" sz="1500" dirty="0">
                <a:solidFill>
                  <a:srgbClr val="2988C8"/>
                </a:solidFill>
                <a:latin typeface="Locator" pitchFamily="50" charset="0"/>
              </a:rPr>
              <a:t>which is reacheable in the top right corner.</a:t>
            </a:r>
          </a:p>
          <a:p>
            <a:pPr marL="342900" indent="-342900">
              <a:buFont typeface="Wingdings" panose="05000000000000000000" pitchFamily="2" charset="2"/>
              <a:buChar char="Ø"/>
            </a:pPr>
            <a:endParaRPr lang="sv-SE" sz="1500" dirty="0">
              <a:solidFill>
                <a:srgbClr val="2988C8"/>
              </a:solidFill>
              <a:latin typeface="Locator" pitchFamily="50" charset="0"/>
            </a:endParaRPr>
          </a:p>
          <a:p>
            <a:pPr marL="342900" indent="-342900">
              <a:buFont typeface="Wingdings" panose="05000000000000000000" pitchFamily="2" charset="2"/>
              <a:buChar char="Ø"/>
            </a:pPr>
            <a:r>
              <a:rPr lang="sv-SE" sz="1500" dirty="0">
                <a:solidFill>
                  <a:srgbClr val="2988C8"/>
                </a:solidFill>
                <a:latin typeface="Locator" pitchFamily="50" charset="0"/>
              </a:rPr>
              <a:t>Processes can't be deleted at the moment, it's in development que. For now, they will remain in the system indefinitely. </a:t>
            </a:r>
          </a:p>
          <a:p>
            <a:pPr marL="342900" indent="-342900">
              <a:buFont typeface="Wingdings" panose="05000000000000000000" pitchFamily="2" charset="2"/>
              <a:buChar char="Ø"/>
            </a:pPr>
            <a:endParaRPr lang="sv-SE" sz="1500" dirty="0">
              <a:solidFill>
                <a:srgbClr val="2988C8"/>
              </a:solidFill>
              <a:latin typeface="Locator" pitchFamily="50" charset="0"/>
            </a:endParaRPr>
          </a:p>
          <a:p>
            <a:pPr marL="342900" indent="-342900">
              <a:buFont typeface="Wingdings" panose="05000000000000000000" pitchFamily="2" charset="2"/>
              <a:buChar char="Ø"/>
            </a:pPr>
            <a:r>
              <a:rPr lang="sv-SE" sz="1500" dirty="0">
                <a:solidFill>
                  <a:srgbClr val="2988C8"/>
                </a:solidFill>
                <a:latin typeface="Locator" pitchFamily="50" charset="0"/>
              </a:rPr>
              <a:t>Candidates have access to the employee portal until user removes the access. Even if the process is cancelled or is completed.</a:t>
            </a:r>
          </a:p>
          <a:p>
            <a:pPr marL="342900" indent="-342900">
              <a:buFont typeface="Wingdings" panose="05000000000000000000" pitchFamily="2" charset="2"/>
              <a:buChar char="Ø"/>
            </a:pPr>
            <a:endParaRPr lang="sv-SE" sz="1500" dirty="0">
              <a:solidFill>
                <a:srgbClr val="2988C8"/>
              </a:solidFill>
              <a:latin typeface="Locator" pitchFamily="50" charset="0"/>
            </a:endParaRPr>
          </a:p>
          <a:p>
            <a:pPr marL="342900" indent="-342900">
              <a:buFont typeface="Wingdings" panose="05000000000000000000" pitchFamily="2" charset="2"/>
              <a:buChar char="Ø"/>
            </a:pPr>
            <a:r>
              <a:rPr lang="sv-SE" sz="1500" dirty="0" err="1">
                <a:solidFill>
                  <a:srgbClr val="2988C8"/>
                </a:solidFill>
                <a:latin typeface="Locator"/>
              </a:rPr>
              <a:t>There</a:t>
            </a:r>
            <a:r>
              <a:rPr lang="sv-SE" sz="1500" dirty="0">
                <a:solidFill>
                  <a:srgbClr val="2988C8"/>
                </a:solidFill>
                <a:latin typeface="Locator"/>
              </a:rPr>
              <a:t> </a:t>
            </a:r>
            <a:r>
              <a:rPr lang="sv-SE" sz="1500" dirty="0" err="1">
                <a:solidFill>
                  <a:srgbClr val="2988C8"/>
                </a:solidFill>
                <a:latin typeface="Locator"/>
              </a:rPr>
              <a:t>are</a:t>
            </a:r>
            <a:r>
              <a:rPr lang="sv-SE" sz="1500" dirty="0">
                <a:solidFill>
                  <a:srgbClr val="2988C8"/>
                </a:solidFill>
                <a:latin typeface="Locator"/>
              </a:rPr>
              <a:t> no  </a:t>
            </a:r>
            <a:r>
              <a:rPr lang="sv-SE" sz="1500" dirty="0" err="1">
                <a:solidFill>
                  <a:srgbClr val="2988C8"/>
                </a:solidFill>
                <a:latin typeface="Locator"/>
              </a:rPr>
              <a:t>hierachies</a:t>
            </a:r>
            <a:r>
              <a:rPr lang="sv-SE" sz="1500" dirty="0">
                <a:solidFill>
                  <a:srgbClr val="2988C8"/>
                </a:solidFill>
                <a:latin typeface="Locator"/>
              </a:rPr>
              <a:t> or </a:t>
            </a:r>
            <a:r>
              <a:rPr lang="sv-SE" sz="1500" dirty="0" err="1">
                <a:solidFill>
                  <a:srgbClr val="2988C8"/>
                </a:solidFill>
                <a:latin typeface="Locator"/>
              </a:rPr>
              <a:t>way</a:t>
            </a:r>
            <a:r>
              <a:rPr lang="sv-SE" sz="1500" dirty="0">
                <a:solidFill>
                  <a:srgbClr val="2988C8"/>
                </a:solidFill>
                <a:latin typeface="Locator"/>
              </a:rPr>
              <a:t> to </a:t>
            </a:r>
            <a:r>
              <a:rPr lang="sv-SE" sz="1500" dirty="0" err="1">
                <a:solidFill>
                  <a:srgbClr val="2988C8"/>
                </a:solidFill>
                <a:latin typeface="Locator"/>
              </a:rPr>
              <a:t>differentiate</a:t>
            </a:r>
            <a:r>
              <a:rPr lang="sv-SE" sz="1500" dirty="0">
                <a:solidFill>
                  <a:srgbClr val="2988C8"/>
                </a:solidFill>
                <a:latin typeface="Locator"/>
              </a:rPr>
              <a:t> </a:t>
            </a:r>
            <a:r>
              <a:rPr lang="sv-SE" sz="1500" dirty="0" err="1">
                <a:solidFill>
                  <a:srgbClr val="2988C8"/>
                </a:solidFill>
                <a:latin typeface="Locator"/>
              </a:rPr>
              <a:t>departments</a:t>
            </a:r>
            <a:r>
              <a:rPr lang="sv-SE" sz="1500" dirty="0">
                <a:solidFill>
                  <a:srgbClr val="2988C8"/>
                </a:solidFill>
                <a:latin typeface="Locator"/>
              </a:rPr>
              <a:t> in </a:t>
            </a:r>
            <a:r>
              <a:rPr lang="sv-SE" sz="1500" dirty="0" err="1">
                <a:solidFill>
                  <a:srgbClr val="2988C8"/>
                </a:solidFill>
                <a:latin typeface="Locator"/>
              </a:rPr>
              <a:t>onboarding</a:t>
            </a:r>
            <a:r>
              <a:rPr lang="sv-SE" sz="1500" dirty="0">
                <a:solidFill>
                  <a:srgbClr val="2988C8"/>
                </a:solidFill>
                <a:latin typeface="Locator"/>
              </a:rPr>
              <a:t>. </a:t>
            </a:r>
            <a:r>
              <a:rPr lang="sv-SE" sz="1500" dirty="0">
                <a:solidFill>
                  <a:srgbClr val="FF0000"/>
                </a:solidFill>
                <a:latin typeface="Locator"/>
              </a:rPr>
              <a:t>(</a:t>
            </a:r>
            <a:r>
              <a:rPr lang="sv-SE" sz="1500" dirty="0" err="1">
                <a:solidFill>
                  <a:srgbClr val="FF0000"/>
                </a:solidFill>
                <a:latin typeface="Locator"/>
              </a:rPr>
              <a:t>slettet</a:t>
            </a:r>
            <a:r>
              <a:rPr lang="sv-SE" sz="1500" dirty="0">
                <a:solidFill>
                  <a:srgbClr val="FF0000"/>
                </a:solidFill>
                <a:latin typeface="Locator"/>
              </a:rPr>
              <a:t> </a:t>
            </a:r>
            <a:r>
              <a:rPr lang="sv-SE" sz="1500" dirty="0" err="1">
                <a:solidFill>
                  <a:srgbClr val="FF0000"/>
                </a:solidFill>
                <a:latin typeface="Locator"/>
              </a:rPr>
              <a:t>noe</a:t>
            </a:r>
            <a:r>
              <a:rPr lang="sv-SE" sz="1500" dirty="0">
                <a:solidFill>
                  <a:srgbClr val="FF0000"/>
                </a:solidFill>
                <a:latin typeface="Locator"/>
              </a:rPr>
              <a:t> </a:t>
            </a:r>
            <a:r>
              <a:rPr lang="sv-SE" sz="1500" dirty="0" err="1">
                <a:solidFill>
                  <a:srgbClr val="FF0000"/>
                </a:solidFill>
                <a:latin typeface="Locator"/>
              </a:rPr>
              <a:t>her</a:t>
            </a:r>
            <a:r>
              <a:rPr lang="sv-SE" sz="1500" dirty="0">
                <a:solidFill>
                  <a:srgbClr val="FF0000"/>
                </a:solidFill>
                <a:latin typeface="Locator"/>
              </a:rPr>
              <a:t>)</a:t>
            </a:r>
            <a:endParaRPr lang="sv-SE" sz="1500" dirty="0">
              <a:solidFill>
                <a:srgbClr val="FF0000"/>
              </a:solidFill>
              <a:latin typeface="Locator" pitchFamily="50" charset="0"/>
            </a:endParaRPr>
          </a:p>
          <a:p>
            <a:pPr marL="342900" indent="-342900">
              <a:buFont typeface="Wingdings" panose="05000000000000000000" pitchFamily="2" charset="2"/>
              <a:buChar char="Ø"/>
            </a:pPr>
            <a:endParaRPr lang="sv-SE" sz="1500" dirty="0">
              <a:solidFill>
                <a:srgbClr val="2988C8"/>
              </a:solidFill>
              <a:latin typeface="Locator"/>
            </a:endParaRPr>
          </a:p>
          <a:p>
            <a:pPr marL="342900" indent="-342900">
              <a:buFont typeface="Wingdings" panose="05000000000000000000" pitchFamily="2" charset="2"/>
              <a:buChar char="Ø"/>
            </a:pPr>
            <a:r>
              <a:rPr lang="sv-SE" sz="1500" dirty="0">
                <a:solidFill>
                  <a:srgbClr val="2988C8"/>
                </a:solidFill>
                <a:latin typeface="Locator" pitchFamily="50" charset="0"/>
              </a:rPr>
              <a:t>Max size for attachments in a card in the employee portal is 20 MB.</a:t>
            </a:r>
          </a:p>
          <a:p>
            <a:pPr marL="342900" indent="-342900">
              <a:buFont typeface="Wingdings" panose="05000000000000000000" pitchFamily="2" charset="2"/>
              <a:buChar char="Ø"/>
            </a:pPr>
            <a:endParaRPr lang="sv-SE" sz="1500" dirty="0">
              <a:solidFill>
                <a:srgbClr val="2988C8"/>
              </a:solidFill>
              <a:latin typeface="Locator" pitchFamily="50" charset="0"/>
            </a:endParaRPr>
          </a:p>
          <a:p>
            <a:pPr marL="342900" indent="-342900">
              <a:buFont typeface="Wingdings" panose="05000000000000000000" pitchFamily="2" charset="2"/>
              <a:buChar char="Ø"/>
            </a:pPr>
            <a:r>
              <a:rPr lang="sv-SE" sz="1600" dirty="0">
                <a:solidFill>
                  <a:srgbClr val="3188C9"/>
                </a:solidFill>
                <a:latin typeface="Locator" pitchFamily="50" charset="0"/>
              </a:rPr>
              <a:t>Only users can cancel tasks. </a:t>
            </a:r>
          </a:p>
          <a:p>
            <a:pPr marL="342900" indent="-342900">
              <a:buFont typeface="Wingdings" panose="05000000000000000000" pitchFamily="2" charset="2"/>
              <a:buChar char="Ø"/>
            </a:pPr>
            <a:endParaRPr lang="sv-SE" sz="1600" dirty="0">
              <a:solidFill>
                <a:srgbClr val="3188C9"/>
              </a:solidFill>
              <a:latin typeface="Locator" pitchFamily="50" charset="0"/>
            </a:endParaRPr>
          </a:p>
          <a:p>
            <a:pPr marL="342900" indent="-342900">
              <a:buFont typeface="Wingdings" panose="05000000000000000000" pitchFamily="2" charset="2"/>
              <a:buChar char="Ø"/>
            </a:pPr>
            <a:r>
              <a:rPr lang="sv-SE" sz="1600" dirty="0">
                <a:solidFill>
                  <a:srgbClr val="3188C9"/>
                </a:solidFill>
                <a:latin typeface="Locator"/>
              </a:rPr>
              <a:t>Task </a:t>
            </a:r>
            <a:r>
              <a:rPr lang="sv-SE" sz="1600" dirty="0" err="1">
                <a:solidFill>
                  <a:srgbClr val="3188C9"/>
                </a:solidFill>
                <a:latin typeface="Locator"/>
              </a:rPr>
              <a:t>assignees</a:t>
            </a:r>
            <a:r>
              <a:rPr lang="sv-SE" sz="1600" dirty="0">
                <a:solidFill>
                  <a:srgbClr val="3188C9"/>
                </a:solidFill>
                <a:latin typeface="Locator"/>
              </a:rPr>
              <a:t> </a:t>
            </a:r>
            <a:r>
              <a:rPr lang="sv-SE" sz="1600" dirty="0" err="1">
                <a:solidFill>
                  <a:srgbClr val="3188C9"/>
                </a:solidFill>
                <a:latin typeface="Locator"/>
              </a:rPr>
              <a:t>can</a:t>
            </a:r>
            <a:r>
              <a:rPr lang="sv-SE" sz="1600" dirty="0">
                <a:solidFill>
                  <a:srgbClr val="3188C9"/>
                </a:solidFill>
                <a:latin typeface="Locator"/>
              </a:rPr>
              <a:t> start and </a:t>
            </a:r>
            <a:r>
              <a:rPr lang="sv-SE" sz="1600" dirty="0" err="1">
                <a:solidFill>
                  <a:srgbClr val="3188C9"/>
                </a:solidFill>
                <a:latin typeface="Locator"/>
              </a:rPr>
              <a:t>complete</a:t>
            </a:r>
            <a:r>
              <a:rPr lang="sv-SE" sz="1600" dirty="0">
                <a:solidFill>
                  <a:srgbClr val="3188C9"/>
                </a:solidFill>
                <a:latin typeface="Locator"/>
              </a:rPr>
              <a:t> tasks. </a:t>
            </a:r>
            <a:r>
              <a:rPr lang="sv-SE" sz="1600" dirty="0">
                <a:solidFill>
                  <a:srgbClr val="FF0000"/>
                </a:solidFill>
                <a:latin typeface="Locator"/>
              </a:rPr>
              <a:t>(</a:t>
            </a:r>
            <a:r>
              <a:rPr lang="sv-SE" sz="1600" dirty="0" err="1">
                <a:solidFill>
                  <a:srgbClr val="FF0000"/>
                </a:solidFill>
                <a:latin typeface="Locator"/>
              </a:rPr>
              <a:t>slettet</a:t>
            </a:r>
            <a:r>
              <a:rPr lang="sv-SE" sz="1600" dirty="0">
                <a:solidFill>
                  <a:srgbClr val="FF0000"/>
                </a:solidFill>
                <a:latin typeface="Locator"/>
              </a:rPr>
              <a:t> </a:t>
            </a:r>
            <a:r>
              <a:rPr lang="sv-SE" sz="1600" dirty="0" err="1">
                <a:solidFill>
                  <a:srgbClr val="FF0000"/>
                </a:solidFill>
                <a:latin typeface="Locator"/>
              </a:rPr>
              <a:t>noe</a:t>
            </a:r>
            <a:r>
              <a:rPr lang="sv-SE" sz="1600" dirty="0">
                <a:solidFill>
                  <a:srgbClr val="FF0000"/>
                </a:solidFill>
                <a:latin typeface="Locator"/>
              </a:rPr>
              <a:t> </a:t>
            </a:r>
            <a:r>
              <a:rPr lang="sv-SE" sz="1600" dirty="0" err="1">
                <a:solidFill>
                  <a:srgbClr val="FF0000"/>
                </a:solidFill>
                <a:latin typeface="Locator"/>
              </a:rPr>
              <a:t>her</a:t>
            </a:r>
            <a:r>
              <a:rPr lang="sv-SE" sz="1600" dirty="0">
                <a:solidFill>
                  <a:srgbClr val="FF0000"/>
                </a:solidFill>
                <a:latin typeface="Locator"/>
              </a:rPr>
              <a:t>)</a:t>
            </a:r>
          </a:p>
          <a:p>
            <a:pPr marL="342900" indent="-342900">
              <a:buFont typeface="Wingdings" panose="05000000000000000000" pitchFamily="2" charset="2"/>
              <a:buChar char="Ø"/>
            </a:pPr>
            <a:endParaRPr lang="sv-SE" sz="1500" dirty="0">
              <a:solidFill>
                <a:srgbClr val="2988C8"/>
              </a:solidFill>
              <a:latin typeface="Locator" pitchFamily="50" charset="0"/>
            </a:endParaRPr>
          </a:p>
          <a:p>
            <a:pPr marL="342900" indent="-342900">
              <a:buFont typeface="Wingdings" panose="05000000000000000000" pitchFamily="2" charset="2"/>
              <a:buChar char="Ø"/>
            </a:pPr>
            <a:r>
              <a:rPr lang="sv-SE" sz="1500" dirty="0">
                <a:solidFill>
                  <a:srgbClr val="3188C9"/>
                </a:solidFill>
                <a:latin typeface="Locator" pitchFamily="50" charset="0"/>
              </a:rPr>
              <a:t>User won’t get notification if the candidate has answered questions, confirmed actions or read documents in Employee portal. But candidate can inform user about this via message in the chat card.</a:t>
            </a:r>
          </a:p>
          <a:p>
            <a:endParaRPr lang="sv-SE" sz="1500" dirty="0">
              <a:solidFill>
                <a:srgbClr val="3188C9"/>
              </a:solidFill>
              <a:latin typeface="Locator" pitchFamily="50" charset="0"/>
            </a:endParaRPr>
          </a:p>
          <a:p>
            <a:pPr marL="342900" indent="-342900">
              <a:buFont typeface="Wingdings" panose="05000000000000000000" pitchFamily="2" charset="2"/>
              <a:buChar char="Ø"/>
            </a:pPr>
            <a:r>
              <a:rPr lang="sv-SE" sz="1500" dirty="0">
                <a:solidFill>
                  <a:srgbClr val="3188C9"/>
                </a:solidFill>
                <a:latin typeface="Locator" pitchFamily="50" charset="0"/>
              </a:rPr>
              <a:t>Only users can upload documents in portal, not candidates.</a:t>
            </a:r>
          </a:p>
          <a:p>
            <a:pPr marL="342900" indent="-342900">
              <a:buFont typeface="Wingdings" panose="05000000000000000000" pitchFamily="2" charset="2"/>
              <a:buChar char="Ø"/>
            </a:pPr>
            <a:endParaRPr lang="sv-SE" sz="1500" dirty="0">
              <a:solidFill>
                <a:srgbClr val="2988C8"/>
              </a:solidFill>
              <a:latin typeface="Locator" pitchFamily="50" charset="0"/>
            </a:endParaRPr>
          </a:p>
          <a:p>
            <a:pPr marL="342900" indent="-342900">
              <a:buFont typeface="Wingdings" panose="05000000000000000000" pitchFamily="2" charset="2"/>
              <a:buChar char="Ø"/>
            </a:pPr>
            <a:r>
              <a:rPr lang="sv-SE" sz="1400" b="1" dirty="0">
                <a:solidFill>
                  <a:srgbClr val="2988C8"/>
                </a:solidFill>
                <a:latin typeface="Locator" pitchFamily="50" charset="0"/>
              </a:rPr>
              <a:t>In some weeks it will be possible to brand each portal template.</a:t>
            </a:r>
          </a:p>
          <a:p>
            <a:pPr marL="342900" indent="-342900">
              <a:buFont typeface="Wingdings" panose="05000000000000000000" pitchFamily="2" charset="2"/>
              <a:buChar char="Ø"/>
            </a:pPr>
            <a:endParaRPr lang="sv-SE" sz="1400" b="1" dirty="0">
              <a:solidFill>
                <a:srgbClr val="2988C8"/>
              </a:solidFill>
              <a:latin typeface="Locator"/>
            </a:endParaRPr>
          </a:p>
          <a:p>
            <a:pPr marL="342900" indent="-342900">
              <a:buFont typeface="Wingdings" panose="05000000000000000000" pitchFamily="2" charset="2"/>
              <a:buChar char="Ø"/>
            </a:pPr>
            <a:r>
              <a:rPr lang="sv-SE" sz="1400" b="1" dirty="0" err="1">
                <a:solidFill>
                  <a:srgbClr val="FF0000"/>
                </a:solidFill>
                <a:latin typeface="Locator"/>
              </a:rPr>
              <a:t>Employee</a:t>
            </a:r>
            <a:r>
              <a:rPr lang="sv-SE" sz="1400" b="1" dirty="0">
                <a:solidFill>
                  <a:srgbClr val="FF0000"/>
                </a:solidFill>
                <a:latin typeface="Locator"/>
              </a:rPr>
              <a:t> </a:t>
            </a:r>
            <a:r>
              <a:rPr lang="sv-SE" sz="1400" b="1" dirty="0">
                <a:solidFill>
                  <a:srgbClr val="2988C8"/>
                </a:solidFill>
                <a:latin typeface="Locator"/>
              </a:rPr>
              <a:t>start date </a:t>
            </a:r>
            <a:r>
              <a:rPr lang="sv-SE" sz="1400" b="1" dirty="0" err="1">
                <a:solidFill>
                  <a:srgbClr val="2988C8"/>
                </a:solidFill>
                <a:latin typeface="Locator"/>
              </a:rPr>
              <a:t>can’t</a:t>
            </a:r>
            <a:r>
              <a:rPr lang="sv-SE" sz="1400" b="1" dirty="0">
                <a:solidFill>
                  <a:srgbClr val="2988C8"/>
                </a:solidFill>
                <a:latin typeface="Locator"/>
              </a:rPr>
              <a:t> be </a:t>
            </a:r>
            <a:r>
              <a:rPr lang="sv-SE" sz="1400" b="1" dirty="0" err="1">
                <a:solidFill>
                  <a:srgbClr val="2988C8"/>
                </a:solidFill>
                <a:latin typeface="Locator"/>
              </a:rPr>
              <a:t>changed</a:t>
            </a:r>
            <a:r>
              <a:rPr lang="sv-SE" sz="1400" b="1" dirty="0">
                <a:solidFill>
                  <a:srgbClr val="2988C8"/>
                </a:solidFill>
                <a:latin typeface="Locator"/>
              </a:rPr>
              <a:t> </a:t>
            </a:r>
            <a:r>
              <a:rPr lang="sv-SE" sz="1400" b="1" dirty="0" err="1">
                <a:solidFill>
                  <a:srgbClr val="2988C8"/>
                </a:solidFill>
                <a:latin typeface="Locator"/>
              </a:rPr>
              <a:t>after</a:t>
            </a:r>
            <a:r>
              <a:rPr lang="sv-SE" sz="1400" b="1" dirty="0">
                <a:solidFill>
                  <a:srgbClr val="2988C8"/>
                </a:solidFill>
                <a:latin typeface="Locator"/>
              </a:rPr>
              <a:t> </a:t>
            </a:r>
            <a:r>
              <a:rPr lang="sv-SE" sz="1400" b="1" dirty="0" err="1">
                <a:solidFill>
                  <a:srgbClr val="2988C8"/>
                </a:solidFill>
                <a:latin typeface="Locator"/>
              </a:rPr>
              <a:t>starting</a:t>
            </a:r>
            <a:r>
              <a:rPr lang="sv-SE" sz="1400" b="1" dirty="0">
                <a:solidFill>
                  <a:srgbClr val="2988C8"/>
                </a:solidFill>
                <a:latin typeface="Locator"/>
              </a:rPr>
              <a:t> a </a:t>
            </a:r>
            <a:r>
              <a:rPr lang="sv-SE" sz="1400" b="1" dirty="0">
                <a:solidFill>
                  <a:srgbClr val="3188C9"/>
                </a:solidFill>
                <a:latin typeface="Locator"/>
              </a:rPr>
              <a:t>process. The possibility to do that is in development</a:t>
            </a:r>
            <a:r>
              <a:rPr lang="sv-SE" sz="1500" dirty="0">
                <a:solidFill>
                  <a:srgbClr val="3188C9"/>
                </a:solidFill>
                <a:latin typeface="Locator"/>
              </a:rPr>
              <a:t>. </a:t>
            </a:r>
            <a:endParaRPr lang="sv-SE" sz="1500" dirty="0">
              <a:solidFill>
                <a:srgbClr val="3188C9"/>
              </a:solidFill>
              <a:latin typeface="Locator" pitchFamily="50" charset="0"/>
            </a:endParaRPr>
          </a:p>
          <a:p>
            <a:pPr marL="285750" indent="-285750">
              <a:buFont typeface="Wingdings" panose="05000000000000000000" pitchFamily="2" charset="2"/>
              <a:buChar char="Ø"/>
            </a:pPr>
            <a:endParaRPr lang="sv-SE" sz="1500" dirty="0">
              <a:solidFill>
                <a:srgbClr val="2988C8"/>
              </a:solidFill>
              <a:latin typeface="Locator" pitchFamily="50" charset="0"/>
            </a:endParaRPr>
          </a:p>
        </p:txBody>
      </p:sp>
      <p:sp>
        <p:nvSpPr>
          <p:cNvPr id="4" name="Rektangel 3">
            <a:extLst>
              <a:ext uri="{FF2B5EF4-FFF2-40B4-BE49-F238E27FC236}">
                <a16:creationId xmlns:a16="http://schemas.microsoft.com/office/drawing/2014/main" id="{55F60F97-4199-4ADB-A900-DFAD094DF978}"/>
              </a:ext>
            </a:extLst>
          </p:cNvPr>
          <p:cNvSpPr/>
          <p:nvPr/>
        </p:nvSpPr>
        <p:spPr>
          <a:xfrm>
            <a:off x="265273" y="246692"/>
            <a:ext cx="10922211" cy="784830"/>
          </a:xfrm>
          <a:prstGeom prst="rect">
            <a:avLst/>
          </a:prstGeom>
        </p:spPr>
        <p:txBody>
          <a:bodyPr wrap="square">
            <a:spAutoFit/>
          </a:bodyPr>
          <a:lstStyle/>
          <a:p>
            <a:r>
              <a:rPr lang="da-DK" sz="4500" dirty="0">
                <a:solidFill>
                  <a:srgbClr val="3188C9"/>
                </a:solidFill>
                <a:latin typeface="Locator Black" pitchFamily="50" charset="0"/>
              </a:rPr>
              <a:t>INTERNAL INFORMATION</a:t>
            </a:r>
            <a:endParaRPr lang="sv-SE" sz="4500" dirty="0"/>
          </a:p>
        </p:txBody>
      </p:sp>
    </p:spTree>
    <p:extLst>
      <p:ext uri="{BB962C8B-B14F-4D97-AF65-F5344CB8AC3E}">
        <p14:creationId xmlns:p14="http://schemas.microsoft.com/office/powerpoint/2010/main" val="34581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51510" y="1580988"/>
            <a:ext cx="10760785" cy="4955203"/>
          </a:xfrm>
          <a:prstGeom prst="rect">
            <a:avLst/>
          </a:prstGeom>
        </p:spPr>
        <p:txBody>
          <a:bodyPr wrap="square" anchor="t">
            <a:spAutoFit/>
          </a:bodyPr>
          <a:lstStyle/>
          <a:p>
            <a:r>
              <a:rPr lang="da-DK" sz="2000" dirty="0">
                <a:solidFill>
                  <a:srgbClr val="3188C9"/>
                </a:solidFill>
                <a:latin typeface="Locator"/>
                <a:sym typeface="Wingdings" panose="05000000000000000000" pitchFamily="2" charset="2"/>
              </a:rPr>
              <a:t>Talent Onboarding helps companies make professional, effective and time saving onboarding processes. It is one product, containing two modules: </a:t>
            </a:r>
            <a:br>
              <a:rPr lang="da-DK" sz="2000" dirty="0">
                <a:latin typeface="Locator" pitchFamily="50" charset="0"/>
              </a:rPr>
            </a:br>
            <a:r>
              <a:rPr lang="da-DK" sz="2000" b="1" dirty="0">
                <a:solidFill>
                  <a:srgbClr val="3188C9"/>
                </a:solidFill>
                <a:latin typeface="Locator"/>
                <a:sym typeface="Wingdings" panose="05000000000000000000" pitchFamily="2" charset="2"/>
              </a:rPr>
              <a:t>Process module and Employee portal. </a:t>
            </a:r>
            <a:endParaRPr lang="da-DK" sz="2000" b="1" dirty="0">
              <a:solidFill>
                <a:srgbClr val="3188C9"/>
              </a:solidFill>
              <a:latin typeface="Locator" pitchFamily="50" charset="0"/>
              <a:sym typeface="Wingdings" panose="05000000000000000000" pitchFamily="2" charset="2"/>
            </a:endParaRPr>
          </a:p>
          <a:p>
            <a:endParaRPr lang="da-DK" dirty="0">
              <a:solidFill>
                <a:srgbClr val="3188C9"/>
              </a:solidFill>
              <a:latin typeface="Locator" pitchFamily="50" charset="0"/>
              <a:sym typeface="Wingdings" panose="05000000000000000000" pitchFamily="2" charset="2"/>
            </a:endParaRPr>
          </a:p>
          <a:p>
            <a:r>
              <a:rPr lang="da-DK" sz="2000" b="1" dirty="0">
                <a:solidFill>
                  <a:srgbClr val="3188C9"/>
                </a:solidFill>
                <a:latin typeface="Locator" pitchFamily="50" charset="0"/>
                <a:sym typeface="Wingdings" panose="05000000000000000000" pitchFamily="2" charset="2"/>
              </a:rPr>
              <a:t>Process module:</a:t>
            </a:r>
          </a:p>
          <a:p>
            <a:pPr marL="285750" indent="-285750">
              <a:buFont typeface="Arial" panose="020B0604020202020204" pitchFamily="34" charset="0"/>
              <a:buChar char="•"/>
            </a:pPr>
            <a:r>
              <a:rPr lang="da-DK" dirty="0" err="1">
                <a:solidFill>
                  <a:srgbClr val="3188C9"/>
                </a:solidFill>
                <a:latin typeface="Locator"/>
                <a:sym typeface="Wingdings" panose="05000000000000000000" pitchFamily="2" charset="2"/>
              </a:rPr>
              <a:t>Create</a:t>
            </a:r>
            <a:r>
              <a:rPr lang="da-DK" dirty="0">
                <a:solidFill>
                  <a:srgbClr val="3188C9"/>
                </a:solidFill>
                <a:latin typeface="Locator"/>
                <a:sym typeface="Wingdings" panose="05000000000000000000" pitchFamily="2" charset="2"/>
              </a:rPr>
              <a:t> </a:t>
            </a:r>
            <a:r>
              <a:rPr lang="da-DK" dirty="0" err="1">
                <a:solidFill>
                  <a:srgbClr val="3188C9"/>
                </a:solidFill>
                <a:latin typeface="Locator"/>
                <a:sym typeface="Wingdings" panose="05000000000000000000" pitchFamily="2" charset="2"/>
              </a:rPr>
              <a:t>processes</a:t>
            </a:r>
            <a:r>
              <a:rPr lang="da-DK" dirty="0">
                <a:solidFill>
                  <a:srgbClr val="3188C9"/>
                </a:solidFill>
                <a:latin typeface="Locator"/>
                <a:sym typeface="Wingdings" panose="05000000000000000000" pitchFamily="2" charset="2"/>
              </a:rPr>
              <a:t> with tasks to </a:t>
            </a:r>
            <a:r>
              <a:rPr lang="da-DK" dirty="0" err="1">
                <a:solidFill>
                  <a:srgbClr val="3188C9"/>
                </a:solidFill>
                <a:latin typeface="Locator"/>
                <a:sym typeface="Wingdings" panose="05000000000000000000" pitchFamily="2" charset="2"/>
              </a:rPr>
              <a:t>be</a:t>
            </a:r>
            <a:r>
              <a:rPr lang="da-DK" dirty="0">
                <a:solidFill>
                  <a:srgbClr val="3188C9"/>
                </a:solidFill>
                <a:latin typeface="Locator"/>
                <a:sym typeface="Wingdings" panose="05000000000000000000" pitchFamily="2" charset="2"/>
              </a:rPr>
              <a:t> </a:t>
            </a:r>
            <a:r>
              <a:rPr lang="da-DK" dirty="0" err="1">
                <a:solidFill>
                  <a:srgbClr val="3188C9"/>
                </a:solidFill>
                <a:latin typeface="Locator"/>
                <a:sym typeface="Wingdings" panose="05000000000000000000" pitchFamily="2" charset="2"/>
              </a:rPr>
              <a:t>executed</a:t>
            </a:r>
            <a:r>
              <a:rPr lang="da-DK" dirty="0">
                <a:solidFill>
                  <a:srgbClr val="3188C9"/>
                </a:solidFill>
                <a:latin typeface="Locator"/>
                <a:sym typeface="Wingdings" panose="05000000000000000000" pitchFamily="2" charset="2"/>
              </a:rPr>
              <a:t> for new </a:t>
            </a:r>
            <a:r>
              <a:rPr lang="da-DK" dirty="0" err="1">
                <a:solidFill>
                  <a:srgbClr val="3188C9"/>
                </a:solidFill>
                <a:latin typeface="Locator"/>
                <a:sym typeface="Wingdings" panose="05000000000000000000" pitchFamily="2" charset="2"/>
              </a:rPr>
              <a:t>employees</a:t>
            </a:r>
            <a:r>
              <a:rPr lang="da-DK" dirty="0">
                <a:solidFill>
                  <a:srgbClr val="3188C9"/>
                </a:solidFill>
                <a:latin typeface="Locator"/>
                <a:sym typeface="Wingdings" panose="05000000000000000000" pitchFamily="2" charset="2"/>
              </a:rPr>
              <a:t>.</a:t>
            </a:r>
            <a:endParaRPr lang="da-DK" dirty="0">
              <a:solidFill>
                <a:srgbClr val="3188C9"/>
              </a:solidFill>
              <a:latin typeface="Locator"/>
            </a:endParaRP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Reminders is automatically sent to task assignees and process owners.</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Task assignee can be anyone with a mailadress. (Don’t need user access in the system).</a:t>
            </a:r>
          </a:p>
          <a:p>
            <a:endParaRPr lang="da-DK" i="1" dirty="0">
              <a:solidFill>
                <a:srgbClr val="3188C9"/>
              </a:solidFill>
              <a:latin typeface="Locator" pitchFamily="50" charset="0"/>
              <a:sym typeface="Wingdings" panose="05000000000000000000" pitchFamily="2" charset="2"/>
            </a:endParaRPr>
          </a:p>
          <a:p>
            <a:endParaRPr lang="da-DK" i="1" dirty="0">
              <a:solidFill>
                <a:srgbClr val="3188C9"/>
              </a:solidFill>
              <a:latin typeface="Locator" pitchFamily="50" charset="0"/>
              <a:sym typeface="Wingdings" panose="05000000000000000000" pitchFamily="2" charset="2"/>
            </a:endParaRPr>
          </a:p>
          <a:p>
            <a:r>
              <a:rPr lang="da-DK" sz="2000" b="1" dirty="0">
                <a:solidFill>
                  <a:srgbClr val="3188C9"/>
                </a:solidFill>
                <a:latin typeface="Locator" pitchFamily="50" charset="0"/>
                <a:sym typeface="Wingdings" panose="05000000000000000000" pitchFamily="2" charset="2"/>
              </a:rPr>
              <a:t>Employee portal</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Communicate and inform the new employees through documents, links, and video’s.</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Fetch information.</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Send instant messages.</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Get verifications.</a:t>
            </a:r>
          </a:p>
          <a:p>
            <a:pPr marL="285750" indent="-285750">
              <a:buFont typeface="Arial" panose="020B0604020202020204" pitchFamily="34" charset="0"/>
              <a:buChar char="•"/>
            </a:pPr>
            <a:endParaRPr lang="da-DK" i="1" dirty="0">
              <a:solidFill>
                <a:srgbClr val="3188C9"/>
              </a:solidFill>
              <a:latin typeface="Locator" pitchFamily="50" charset="0"/>
              <a:sym typeface="Wingdings" panose="05000000000000000000" pitchFamily="2" charset="2"/>
            </a:endParaRPr>
          </a:p>
          <a:p>
            <a:endParaRPr lang="da-DK" dirty="0">
              <a:solidFill>
                <a:srgbClr val="3188C9"/>
              </a:solidFill>
              <a:latin typeface="Locator" pitchFamily="50" charset="0"/>
            </a:endParaRPr>
          </a:p>
        </p:txBody>
      </p:sp>
      <p:sp>
        <p:nvSpPr>
          <p:cNvPr id="9" name="Titel 3"/>
          <p:cNvSpPr txBox="1">
            <a:spLocks/>
          </p:cNvSpPr>
          <p:nvPr/>
        </p:nvSpPr>
        <p:spPr>
          <a:xfrm>
            <a:off x="679705" y="2554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rgbClr val="3188C9"/>
                </a:solidFill>
                <a:latin typeface="Locator Black" pitchFamily="50" charset="0"/>
              </a:rPr>
              <a:t>What is Talent Onboarding?</a:t>
            </a:r>
          </a:p>
        </p:txBody>
      </p:sp>
    </p:spTree>
    <p:extLst>
      <p:ext uri="{BB962C8B-B14F-4D97-AF65-F5344CB8AC3E}">
        <p14:creationId xmlns:p14="http://schemas.microsoft.com/office/powerpoint/2010/main" val="119278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atbubbla: rektangel 14">
            <a:extLst>
              <a:ext uri="{FF2B5EF4-FFF2-40B4-BE49-F238E27FC236}">
                <a16:creationId xmlns:a16="http://schemas.microsoft.com/office/drawing/2014/main" id="{E945D6A9-7514-46A9-884F-EF85DB196E9C}"/>
              </a:ext>
            </a:extLst>
          </p:cNvPr>
          <p:cNvSpPr/>
          <p:nvPr/>
        </p:nvSpPr>
        <p:spPr>
          <a:xfrm>
            <a:off x="775055" y="5598864"/>
            <a:ext cx="7300957" cy="836770"/>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descr="En bild som visar byggnad, utomhus, stor, klocka&#10;&#10;Automatiskt genererad beskrivning">
            <a:extLst>
              <a:ext uri="{FF2B5EF4-FFF2-40B4-BE49-F238E27FC236}">
                <a16:creationId xmlns:a16="http://schemas.microsoft.com/office/drawing/2014/main" id="{9E0BCB74-81E0-43EE-A4F1-034A1E1AD1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97" r="15879"/>
          <a:stretch/>
        </p:blipFill>
        <p:spPr>
          <a:xfrm>
            <a:off x="8980535" y="136525"/>
            <a:ext cx="3211465" cy="6744970"/>
          </a:xfrm>
          <a:prstGeom prst="rect">
            <a:avLst/>
          </a:prstGeom>
        </p:spPr>
      </p:pic>
      <p:sp>
        <p:nvSpPr>
          <p:cNvPr id="3" name="Rektangel 2">
            <a:extLst>
              <a:ext uri="{FF2B5EF4-FFF2-40B4-BE49-F238E27FC236}">
                <a16:creationId xmlns:a16="http://schemas.microsoft.com/office/drawing/2014/main" id="{776FFE15-8EE4-4423-ACC7-870B5439DECC}"/>
              </a:ext>
            </a:extLst>
          </p:cNvPr>
          <p:cNvSpPr/>
          <p:nvPr/>
        </p:nvSpPr>
        <p:spPr>
          <a:xfrm>
            <a:off x="178617" y="784138"/>
            <a:ext cx="11929563" cy="369332"/>
          </a:xfrm>
          <a:prstGeom prst="rect">
            <a:avLst/>
          </a:prstGeom>
        </p:spPr>
        <p:txBody>
          <a:bodyPr wrap="square">
            <a:spAutoFit/>
          </a:bodyPr>
          <a:lstStyle/>
          <a:p>
            <a:r>
              <a:rPr lang="da-DK" b="1" dirty="0">
                <a:solidFill>
                  <a:srgbClr val="3188C9"/>
                </a:solidFill>
                <a:latin typeface="Locator" pitchFamily="50" charset="0"/>
              </a:rPr>
              <a:t>Customers that previously used TO version 1 can still handle their old processes via a link from TO version 2.</a:t>
            </a:r>
          </a:p>
        </p:txBody>
      </p:sp>
      <p:pic>
        <p:nvPicPr>
          <p:cNvPr id="4" name="Bildobjekt 3">
            <a:extLst>
              <a:ext uri="{FF2B5EF4-FFF2-40B4-BE49-F238E27FC236}">
                <a16:creationId xmlns:a16="http://schemas.microsoft.com/office/drawing/2014/main" id="{DDCA2FE8-28D3-4C2E-B79D-813F911B9EE8}"/>
              </a:ext>
            </a:extLst>
          </p:cNvPr>
          <p:cNvPicPr>
            <a:picLocks noChangeAspect="1"/>
          </p:cNvPicPr>
          <p:nvPr/>
        </p:nvPicPr>
        <p:blipFill rotWithShape="1">
          <a:blip r:embed="rId3"/>
          <a:srcRect r="10181" b="2279"/>
          <a:stretch/>
        </p:blipFill>
        <p:spPr>
          <a:xfrm>
            <a:off x="292917" y="1266201"/>
            <a:ext cx="8317683" cy="2718896"/>
          </a:xfrm>
          <a:prstGeom prst="rect">
            <a:avLst/>
          </a:prstGeom>
        </p:spPr>
      </p:pic>
      <p:cxnSp>
        <p:nvCxnSpPr>
          <p:cNvPr id="5" name="Rak pilkoppling 4">
            <a:extLst>
              <a:ext uri="{FF2B5EF4-FFF2-40B4-BE49-F238E27FC236}">
                <a16:creationId xmlns:a16="http://schemas.microsoft.com/office/drawing/2014/main" id="{DDDD4581-E610-4CAD-B8EB-E7A10D796CC9}"/>
              </a:ext>
            </a:extLst>
          </p:cNvPr>
          <p:cNvCxnSpPr>
            <a:cxnSpLocks/>
          </p:cNvCxnSpPr>
          <p:nvPr/>
        </p:nvCxnSpPr>
        <p:spPr>
          <a:xfrm flipH="1">
            <a:off x="8237220" y="1163179"/>
            <a:ext cx="777240" cy="833261"/>
          </a:xfrm>
          <a:prstGeom prst="straightConnector1">
            <a:avLst/>
          </a:prstGeom>
          <a:ln w="28575">
            <a:solidFill>
              <a:srgbClr val="2988C8"/>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E32A195A-EDC8-4875-85D9-8BEE042AE6FF}"/>
              </a:ext>
            </a:extLst>
          </p:cNvPr>
          <p:cNvSpPr/>
          <p:nvPr/>
        </p:nvSpPr>
        <p:spPr>
          <a:xfrm>
            <a:off x="178617" y="130525"/>
            <a:ext cx="9291005" cy="584775"/>
          </a:xfrm>
          <a:prstGeom prst="rect">
            <a:avLst/>
          </a:prstGeom>
        </p:spPr>
        <p:txBody>
          <a:bodyPr wrap="none">
            <a:spAutoFit/>
          </a:bodyPr>
          <a:lstStyle/>
          <a:p>
            <a:r>
              <a:rPr lang="da-DK" sz="3000" dirty="0">
                <a:solidFill>
                  <a:srgbClr val="3188C9"/>
                </a:solidFill>
                <a:latin typeface="Locator Black" pitchFamily="50" charset="0"/>
              </a:rPr>
              <a:t>TALENT ONBOARDING VERSION 1 </a:t>
            </a:r>
            <a:r>
              <a:rPr lang="sv-SE" sz="3200" dirty="0">
                <a:solidFill>
                  <a:srgbClr val="2988C8"/>
                </a:solidFill>
                <a:sym typeface="Wingdings" panose="05000000000000000000" pitchFamily="2" charset="2"/>
              </a:rPr>
              <a:t></a:t>
            </a:r>
            <a:r>
              <a:rPr lang="da-DK" sz="3000" dirty="0">
                <a:solidFill>
                  <a:srgbClr val="3188C9"/>
                </a:solidFill>
                <a:latin typeface="Locator Black" pitchFamily="50" charset="0"/>
              </a:rPr>
              <a:t> VERSION 2</a:t>
            </a:r>
            <a:endParaRPr lang="sv-SE" sz="3000" dirty="0"/>
          </a:p>
        </p:txBody>
      </p:sp>
      <p:sp>
        <p:nvSpPr>
          <p:cNvPr id="8" name="Rektangel 7">
            <a:extLst>
              <a:ext uri="{FF2B5EF4-FFF2-40B4-BE49-F238E27FC236}">
                <a16:creationId xmlns:a16="http://schemas.microsoft.com/office/drawing/2014/main" id="{00AA341C-C5BC-4665-A118-FB66CEDCBC59}"/>
              </a:ext>
            </a:extLst>
          </p:cNvPr>
          <p:cNvSpPr/>
          <p:nvPr/>
        </p:nvSpPr>
        <p:spPr>
          <a:xfrm>
            <a:off x="292917" y="4111025"/>
            <a:ext cx="8317683" cy="1361911"/>
          </a:xfrm>
          <a:prstGeom prst="rect">
            <a:avLst/>
          </a:prstGeom>
          <a:ln w="28575">
            <a:noFill/>
          </a:ln>
        </p:spPr>
        <p:txBody>
          <a:bodyPr wrap="square">
            <a:spAutoFit/>
          </a:bodyPr>
          <a:lstStyle/>
          <a:p>
            <a:r>
              <a:rPr lang="da-DK" b="1" dirty="0">
                <a:solidFill>
                  <a:srgbClr val="3188C9"/>
                </a:solidFill>
                <a:latin typeface="Locator" pitchFamily="50" charset="0"/>
              </a:rPr>
              <a:t>What to keep in mind if you have used version 1 before: </a:t>
            </a:r>
            <a:br>
              <a:rPr lang="da-DK" sz="2400" b="1" dirty="0">
                <a:solidFill>
                  <a:srgbClr val="2871AE"/>
                </a:solidFill>
              </a:rPr>
            </a:br>
            <a:endParaRPr lang="da-DK" sz="1050" dirty="0">
              <a:solidFill>
                <a:srgbClr val="2871AE"/>
              </a:solidFill>
            </a:endParaRPr>
          </a:p>
          <a:p>
            <a:pPr marL="285750" indent="-285750">
              <a:buFont typeface="Wingdings" panose="05000000000000000000" pitchFamily="2" charset="2"/>
              <a:buChar char="Ø"/>
            </a:pPr>
            <a:r>
              <a:rPr lang="da-DK" dirty="0">
                <a:solidFill>
                  <a:srgbClr val="3188C9"/>
                </a:solidFill>
                <a:latin typeface="Locator" pitchFamily="50" charset="0"/>
              </a:rPr>
              <a:t>Your employee portal and branding will be kept in Onboarding version 2.</a:t>
            </a:r>
          </a:p>
          <a:p>
            <a:pPr marL="285750" indent="-285750">
              <a:buFont typeface="Wingdings" panose="05000000000000000000" pitchFamily="2" charset="2"/>
              <a:buChar char="Ø"/>
            </a:pPr>
            <a:r>
              <a:rPr lang="da-DK" dirty="0">
                <a:solidFill>
                  <a:srgbClr val="3188C9"/>
                </a:solidFill>
                <a:latin typeface="Locator" pitchFamily="50" charset="0"/>
              </a:rPr>
              <a:t>You need to create new process templates, including new tasks. </a:t>
            </a:r>
          </a:p>
          <a:p>
            <a:endParaRPr lang="sv-SE" dirty="0"/>
          </a:p>
        </p:txBody>
      </p:sp>
      <p:sp>
        <p:nvSpPr>
          <p:cNvPr id="12" name="Rektangel 11">
            <a:extLst>
              <a:ext uri="{FF2B5EF4-FFF2-40B4-BE49-F238E27FC236}">
                <a16:creationId xmlns:a16="http://schemas.microsoft.com/office/drawing/2014/main" id="{B9FFCA7B-C07C-480B-B16C-52B31C191B6B}"/>
              </a:ext>
            </a:extLst>
          </p:cNvPr>
          <p:cNvSpPr/>
          <p:nvPr/>
        </p:nvSpPr>
        <p:spPr>
          <a:xfrm>
            <a:off x="848728" y="5660142"/>
            <a:ext cx="8203588" cy="507831"/>
          </a:xfrm>
          <a:prstGeom prst="rect">
            <a:avLst/>
          </a:prstGeom>
        </p:spPr>
        <p:txBody>
          <a:bodyPr wrap="square">
            <a:spAutoFit/>
          </a:bodyPr>
          <a:lstStyle/>
          <a:p>
            <a:r>
              <a:rPr lang="da-DK" sz="1500" b="1" dirty="0">
                <a:solidFill>
                  <a:schemeClr val="bg1"/>
                </a:solidFill>
                <a:latin typeface="Locator" pitchFamily="50" charset="0"/>
              </a:rPr>
              <a:t>PLEASE NOTE: There is no task archive in version 2. </a:t>
            </a:r>
            <a:br>
              <a:rPr lang="da-DK" sz="1500" b="1" dirty="0">
                <a:solidFill>
                  <a:schemeClr val="bg1"/>
                </a:solidFill>
                <a:latin typeface="Locator" pitchFamily="50" charset="0"/>
              </a:rPr>
            </a:br>
            <a:r>
              <a:rPr lang="da-DK" sz="1200" dirty="0">
                <a:solidFill>
                  <a:schemeClr val="bg1"/>
                </a:solidFill>
                <a:latin typeface="Locator" pitchFamily="50" charset="0"/>
              </a:rPr>
              <a:t>If you want to reuse tasks for several templates, it’s best to copy a template and edit the tasks in the copy.</a:t>
            </a:r>
            <a:endParaRPr lang="da-DK" sz="1500" dirty="0">
              <a:solidFill>
                <a:schemeClr val="bg1"/>
              </a:solidFill>
              <a:latin typeface="Locator" pitchFamily="50" charset="0"/>
            </a:endParaRPr>
          </a:p>
        </p:txBody>
      </p:sp>
    </p:spTree>
    <p:extLst>
      <p:ext uri="{BB962C8B-B14F-4D97-AF65-F5344CB8AC3E}">
        <p14:creationId xmlns:p14="http://schemas.microsoft.com/office/powerpoint/2010/main" val="23554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9BB1AF-0BF6-4DD3-925B-705E8E8BD2EC}"/>
              </a:ext>
            </a:extLst>
          </p:cNvPr>
          <p:cNvSpPr/>
          <p:nvPr/>
        </p:nvSpPr>
        <p:spPr>
          <a:xfrm>
            <a:off x="114432" y="649615"/>
            <a:ext cx="9865591" cy="2154436"/>
          </a:xfrm>
          <a:prstGeom prst="rect">
            <a:avLst/>
          </a:prstGeom>
        </p:spPr>
        <p:txBody>
          <a:bodyPr wrap="square">
            <a:spAutoFit/>
          </a:bodyPr>
          <a:lstStyle/>
          <a:p>
            <a:r>
              <a:rPr lang="da-DK" sz="2400" b="1" dirty="0">
                <a:solidFill>
                  <a:srgbClr val="3188C9"/>
                </a:solidFill>
                <a:latin typeface="Locator" pitchFamily="50" charset="0"/>
                <a:sym typeface="Wingdings" panose="05000000000000000000" pitchFamily="2" charset="2"/>
              </a:rPr>
              <a:t>Before starting the onboarding process you need to:</a:t>
            </a:r>
            <a:br>
              <a:rPr lang="da-DK" sz="2400" b="1" dirty="0">
                <a:solidFill>
                  <a:srgbClr val="3188C9"/>
                </a:solidFill>
                <a:latin typeface="Locator" pitchFamily="50" charset="0"/>
                <a:sym typeface="Wingdings" panose="05000000000000000000" pitchFamily="2" charset="2"/>
              </a:rPr>
            </a:br>
            <a:endParaRPr lang="da-DK" sz="1400" b="1" dirty="0">
              <a:solidFill>
                <a:srgbClr val="3188C9"/>
              </a:solidFill>
              <a:latin typeface="Locator" pitchFamily="50" charset="0"/>
              <a:sym typeface="Wingdings" panose="05000000000000000000" pitchFamily="2" charset="2"/>
            </a:endParaRPr>
          </a:p>
          <a:p>
            <a:pPr marL="342900" indent="-342900">
              <a:buFont typeface="Wingdings" panose="05000000000000000000" pitchFamily="2" charset="2"/>
              <a:buChar char="Ø"/>
            </a:pPr>
            <a:r>
              <a:rPr lang="da-DK" sz="2400" dirty="0">
                <a:solidFill>
                  <a:srgbClr val="3188C9"/>
                </a:solidFill>
                <a:latin typeface="Locator" pitchFamily="50" charset="0"/>
                <a:sym typeface="Wingdings" panose="05000000000000000000" pitchFamily="2" charset="2"/>
              </a:rPr>
              <a:t>Create an onboarding process template with tasks.</a:t>
            </a:r>
          </a:p>
          <a:p>
            <a:pPr marL="285750" indent="-285750">
              <a:buFont typeface="Wingdings" panose="05000000000000000000" pitchFamily="2" charset="2"/>
              <a:buChar char="Ø"/>
            </a:pPr>
            <a:endParaRPr lang="da-DK" sz="2400" dirty="0">
              <a:solidFill>
                <a:srgbClr val="3188C9"/>
              </a:solidFill>
              <a:latin typeface="Locator" pitchFamily="50" charset="0"/>
              <a:sym typeface="Wingdings" panose="05000000000000000000" pitchFamily="2" charset="2"/>
            </a:endParaRPr>
          </a:p>
          <a:p>
            <a:pPr marL="285750" indent="-285750">
              <a:buFont typeface="Wingdings" panose="05000000000000000000" pitchFamily="2" charset="2"/>
              <a:buChar char="Ø"/>
            </a:pPr>
            <a:r>
              <a:rPr lang="da-DK" sz="2400" dirty="0">
                <a:solidFill>
                  <a:srgbClr val="3188C9"/>
                </a:solidFill>
                <a:latin typeface="Locator" pitchFamily="50" charset="0"/>
                <a:sym typeface="Wingdings" panose="05000000000000000000" pitchFamily="2" charset="2"/>
              </a:rPr>
              <a:t>Create an employee portal, that the new employee can be invited to.</a:t>
            </a:r>
          </a:p>
          <a:p>
            <a:endParaRPr lang="sv-SE" sz="2400" dirty="0"/>
          </a:p>
        </p:txBody>
      </p:sp>
      <p:sp>
        <p:nvSpPr>
          <p:cNvPr id="4" name="Rektangel 3">
            <a:extLst>
              <a:ext uri="{FF2B5EF4-FFF2-40B4-BE49-F238E27FC236}">
                <a16:creationId xmlns:a16="http://schemas.microsoft.com/office/drawing/2014/main" id="{ABBE8183-438F-4227-9917-B3DEC5D48B3A}"/>
              </a:ext>
            </a:extLst>
          </p:cNvPr>
          <p:cNvSpPr/>
          <p:nvPr/>
        </p:nvSpPr>
        <p:spPr>
          <a:xfrm>
            <a:off x="114432" y="95617"/>
            <a:ext cx="4313681" cy="553998"/>
          </a:xfrm>
          <a:prstGeom prst="rect">
            <a:avLst/>
          </a:prstGeom>
        </p:spPr>
        <p:txBody>
          <a:bodyPr wrap="none">
            <a:spAutoFit/>
          </a:bodyPr>
          <a:lstStyle/>
          <a:p>
            <a:r>
              <a:rPr lang="da-DK" sz="3000" b="1" dirty="0">
                <a:solidFill>
                  <a:srgbClr val="3188C9"/>
                </a:solidFill>
                <a:latin typeface="Locator" pitchFamily="50" charset="0"/>
                <a:sym typeface="Wingdings" panose="05000000000000000000" pitchFamily="2" charset="2"/>
              </a:rPr>
              <a:t>SET UP ONBOARDING</a:t>
            </a:r>
            <a:endParaRPr lang="sv-SE" sz="3000" dirty="0"/>
          </a:p>
        </p:txBody>
      </p:sp>
      <p:pic>
        <p:nvPicPr>
          <p:cNvPr id="6" name="Bildobjekt 5" descr="En bild som visar gardin, stor&#10;&#10;Automatiskt genererad beskrivning">
            <a:extLst>
              <a:ext uri="{FF2B5EF4-FFF2-40B4-BE49-F238E27FC236}">
                <a16:creationId xmlns:a16="http://schemas.microsoft.com/office/drawing/2014/main" id="{7FCF32F1-9A0F-4C93-8DD3-869625CECE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394" r="2129" b="25301"/>
          <a:stretch/>
        </p:blipFill>
        <p:spPr>
          <a:xfrm>
            <a:off x="0" y="2682240"/>
            <a:ext cx="12192000" cy="5318760"/>
          </a:xfrm>
          <a:prstGeom prst="rect">
            <a:avLst/>
          </a:prstGeom>
        </p:spPr>
      </p:pic>
    </p:spTree>
    <p:extLst>
      <p:ext uri="{BB962C8B-B14F-4D97-AF65-F5344CB8AC3E}">
        <p14:creationId xmlns:p14="http://schemas.microsoft.com/office/powerpoint/2010/main" val="3502147182"/>
      </p:ext>
    </p:extLst>
  </p:cSld>
  <p:clrMapOvr>
    <a:masterClrMapping/>
  </p:clrMapOvr>
</p:sld>
</file>

<file path=ppt/theme/theme1.xml><?xml version="1.0" encoding="utf-8"?>
<a:theme xmlns:a="http://schemas.openxmlformats.org/drawingml/2006/main" name="Office-tema">
  <a:themeElements>
    <a:clrScheme name="Brugerdefineret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988C8"/>
      </a:hlink>
      <a:folHlink>
        <a:srgbClr val="2988C8"/>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ugerdefineret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988C8"/>
    </a:hlink>
    <a:folHlink>
      <a:srgbClr val="2988C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B9A58BCC4724BBFC9F197A12092AB" ma:contentTypeVersion="11" ma:contentTypeDescription="Create a new document." ma:contentTypeScope="" ma:versionID="94196e8e9bdb739d12409254f101e575">
  <xsd:schema xmlns:xsd="http://www.w3.org/2001/XMLSchema" xmlns:xs="http://www.w3.org/2001/XMLSchema" xmlns:p="http://schemas.microsoft.com/office/2006/metadata/properties" xmlns:ns2="0053300c-eb9a-4c91-a1bc-406e643369ae" xmlns:ns3="63fdfd68-1a08-4607-a4ec-885d4f3adff0" targetNamespace="http://schemas.microsoft.com/office/2006/metadata/properties" ma:root="true" ma:fieldsID="6399e6917b28427e3bc65be89d407d10" ns2:_="" ns3:_="">
    <xsd:import namespace="0053300c-eb9a-4c91-a1bc-406e643369ae"/>
    <xsd:import namespace="63fdfd68-1a08-4607-a4ec-885d4f3adff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3300c-eb9a-4c91-a1bc-406e643369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fdfd68-1a08-4607-a4ec-885d4f3adf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053300c-eb9a-4c91-a1bc-406e643369ae">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03BA46-E179-44CF-ADC0-57C0F4F92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3300c-eb9a-4c91-a1bc-406e643369ae"/>
    <ds:schemaRef ds:uri="63fdfd68-1a08-4607-a4ec-885d4f3ad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085FE-E9A7-4E32-816D-59C78E056C42}">
  <ds:schemaRefs>
    <ds:schemaRef ds:uri="http://schemas.microsoft.com/office/2006/metadata/properties"/>
    <ds:schemaRef ds:uri="http://schemas.microsoft.com/office/infopath/2007/PartnerControls"/>
    <ds:schemaRef ds:uri="0053300c-eb9a-4c91-a1bc-406e643369ae"/>
  </ds:schemaRefs>
</ds:datastoreItem>
</file>

<file path=customXml/itemProps3.xml><?xml version="1.0" encoding="utf-8"?>
<ds:datastoreItem xmlns:ds="http://schemas.openxmlformats.org/officeDocument/2006/customXml" ds:itemID="{C03FC99F-4DAC-4572-8B02-815C2BAAD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9429</TotalTime>
  <Words>2079</Words>
  <Application>Microsoft Office PowerPoint</Application>
  <PresentationFormat>Widescreen</PresentationFormat>
  <Paragraphs>267</Paragraphs>
  <Slides>35</Slides>
  <Notes>3</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35</vt:i4>
      </vt:variant>
    </vt:vector>
  </HeadingPairs>
  <TitlesOfParts>
    <vt:vector size="43" baseType="lpstr">
      <vt:lpstr>Arial</vt:lpstr>
      <vt:lpstr>Calibri</vt:lpstr>
      <vt:lpstr>Calibri Light</vt:lpstr>
      <vt:lpstr>Courier New</vt:lpstr>
      <vt:lpstr>Locator</vt:lpstr>
      <vt:lpstr>Locator Black</vt:lpstr>
      <vt:lpstr>Wingdings</vt:lpstr>
      <vt:lpstr>Office-tema</vt:lpstr>
      <vt:lpstr>User guide Talent Onboarding Version 2</vt:lpstr>
      <vt:lpstr>PowerPoint-presentasjon</vt:lpstr>
      <vt:lpstr>INTERNAL INFORMATION Configuration</vt:lpstr>
      <vt:lpstr>INTERNAL INFORMATION Configuration (2)</vt:lpstr>
      <vt:lpstr>INTERNAL INFORMATION Configuration (3)</vt:lpstr>
      <vt:lpstr>PowerPoint-presentasjon</vt:lpstr>
      <vt:lpstr>PowerPoint-presentasjon</vt:lpstr>
      <vt:lpstr>PowerPoint-presentasjon</vt:lpstr>
      <vt:lpstr>PowerPoint-presentasjon</vt:lpstr>
      <vt:lpstr>PowerPoint-presentasjon</vt:lpstr>
      <vt:lpstr>PowerPoint-presentasjon</vt:lpstr>
      <vt:lpstr>ADMINISTRATION</vt:lpstr>
      <vt:lpstr>PowerPoint-presentasjon</vt:lpstr>
      <vt:lpstr>PowerPoint-presentasjon</vt:lpstr>
      <vt:lpstr>PowerPoint-presentasjon</vt:lpstr>
      <vt:lpstr>PowerPoint-presentasjon</vt:lpstr>
      <vt:lpstr>CREATE NEW PROCESS TEMPLATE</vt:lpstr>
      <vt:lpstr>PowerPoint-presentasjon</vt:lpstr>
      <vt:lpstr>PowerPoint-presentasjon</vt:lpstr>
      <vt:lpstr>CREATE EMPLOYEE PORTAL</vt:lpstr>
      <vt:lpstr>VIEW AN EMPLOYEE’S PORTAL</vt:lpstr>
      <vt:lpstr>PowerPoint-presentasjon</vt:lpstr>
      <vt:lpstr>START PROCESS: Integrated solution</vt:lpstr>
      <vt:lpstr>START PROCESS: Stand alone solution</vt:lpstr>
      <vt:lpstr>PowerPoint-presentasjon</vt:lpstr>
      <vt:lpstr>PROCESSES OVERVIEW</vt:lpstr>
      <vt:lpstr>PROCESS DETAILS</vt:lpstr>
      <vt:lpstr>PowerPoint-presentasjon</vt:lpstr>
      <vt:lpstr>PowerPoint-presentasjon</vt:lpstr>
      <vt:lpstr>PowerPoint-presentasjon</vt:lpstr>
      <vt:lpstr>PowerPoint-presentasjon</vt:lpstr>
      <vt:lpstr>PowerPoint-presentasjon</vt:lpstr>
      <vt:lpstr>REMINDERS</vt:lpstr>
      <vt:lpstr>CUSTOMIZATION </vt:lpstr>
      <vt:lpstr>PowerPoint-presentasjon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guide - TO v2</dc:title>
  <dc:creator>Rune Atle Johansen</dc:creator>
  <cp:lastModifiedBy>Rune Atle Johansen</cp:lastModifiedBy>
  <cp:revision>704</cp:revision>
  <dcterms:created xsi:type="dcterms:W3CDTF">2013-10-28T13:54:01Z</dcterms:created>
  <dcterms:modified xsi:type="dcterms:W3CDTF">2019-11-13T13:14:13Z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0x01010030FB9A58BCC4724BBFC9F197A12092AB</vt:lpwstr>
  </property>
  <property fmtid="{D5CDD505-2E9C-101B-9397-08002B2CF9AE}" pid="3" name="Order">
    <vt:r8>2100</vt:r8>
  </property>
  <property fmtid="{D5CDD505-2E9C-101B-9397-08002B2CF9AE}" pid="4" name="ComplianceAssetId">
    <vt:lpwstr/>
  </property>
</Properties>
</file>