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4" r:id="rId3"/>
    <p:sldId id="276" r:id="rId4"/>
    <p:sldId id="282" r:id="rId5"/>
    <p:sldId id="284" r:id="rId6"/>
    <p:sldId id="277" r:id="rId7"/>
    <p:sldId id="278" r:id="rId8"/>
    <p:sldId id="283" r:id="rId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88C9"/>
    <a:srgbClr val="2D80C0"/>
    <a:srgbClr val="2688C5"/>
    <a:srgbClr val="4082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70" autoAdjust="0"/>
    <p:restoredTop sz="96291"/>
  </p:normalViewPr>
  <p:slideViewPr>
    <p:cSldViewPr snapToGrid="0">
      <p:cViewPr varScale="1">
        <p:scale>
          <a:sx n="152" d="100"/>
          <a:sy n="152" d="100"/>
        </p:scale>
        <p:origin x="134" y="2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8F9180-A6F7-6C4E-B7AA-FA885B917E5B}" type="datetimeFigureOut">
              <a:rPr lang="da-DK" smtClean="0"/>
              <a:t>06-07-2017</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5EF002-AD22-394F-829C-DB6C9B267E2A}" type="slidenum">
              <a:rPr lang="da-DK" smtClean="0"/>
              <a:t>‹#›</a:t>
            </a:fld>
            <a:endParaRPr lang="da-DK"/>
          </a:p>
        </p:txBody>
      </p:sp>
    </p:spTree>
    <p:extLst>
      <p:ext uri="{BB962C8B-B14F-4D97-AF65-F5344CB8AC3E}">
        <p14:creationId xmlns:p14="http://schemas.microsoft.com/office/powerpoint/2010/main" val="532670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dirty="0"/>
              <a:t>Klik for at redigere i master</a:t>
            </a:r>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i master</a:t>
            </a:r>
          </a:p>
        </p:txBody>
      </p:sp>
      <p:sp>
        <p:nvSpPr>
          <p:cNvPr id="4" name="Pladsholder til dato 3"/>
          <p:cNvSpPr>
            <a:spLocks noGrp="1"/>
          </p:cNvSpPr>
          <p:nvPr>
            <p:ph type="dt" sz="half" idx="10"/>
          </p:nvPr>
        </p:nvSpPr>
        <p:spPr/>
        <p:txBody>
          <a:bodyPr/>
          <a:lstStyle/>
          <a:p>
            <a:fld id="{60C1325E-A4CF-46A5-A30D-7044CFBEC5E9}" type="datetimeFigureOut">
              <a:rPr lang="da-DK" smtClean="0"/>
              <a:t>06-07-2017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1DFA9A9A-3238-4D04-A58F-10F239E68651}" type="slidenum">
              <a:rPr lang="da-DK" smtClean="0"/>
              <a:t>‹#›</a:t>
            </a:fld>
            <a:endParaRPr lang="da-DK"/>
          </a:p>
        </p:txBody>
      </p:sp>
    </p:spTree>
    <p:extLst>
      <p:ext uri="{BB962C8B-B14F-4D97-AF65-F5344CB8AC3E}">
        <p14:creationId xmlns:p14="http://schemas.microsoft.com/office/powerpoint/2010/main" val="442745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60C1325E-A4CF-46A5-A30D-7044CFBEC5E9}" type="datetimeFigureOut">
              <a:rPr lang="da-DK" smtClean="0"/>
              <a:t>06-07-2017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1DFA9A9A-3238-4D04-A58F-10F239E68651}" type="slidenum">
              <a:rPr lang="da-DK" smtClean="0"/>
              <a:t>‹#›</a:t>
            </a:fld>
            <a:endParaRPr lang="da-DK"/>
          </a:p>
        </p:txBody>
      </p:sp>
    </p:spTree>
    <p:extLst>
      <p:ext uri="{BB962C8B-B14F-4D97-AF65-F5344CB8AC3E}">
        <p14:creationId xmlns:p14="http://schemas.microsoft.com/office/powerpoint/2010/main" val="2825885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60C1325E-A4CF-46A5-A30D-7044CFBEC5E9}" type="datetimeFigureOut">
              <a:rPr lang="da-DK" smtClean="0"/>
              <a:t>06-07-2017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1DFA9A9A-3238-4D04-A58F-10F239E68651}" type="slidenum">
              <a:rPr lang="da-DK" smtClean="0"/>
              <a:t>‹#›</a:t>
            </a:fld>
            <a:endParaRPr lang="da-DK"/>
          </a:p>
        </p:txBody>
      </p:sp>
    </p:spTree>
    <p:extLst>
      <p:ext uri="{BB962C8B-B14F-4D97-AF65-F5344CB8AC3E}">
        <p14:creationId xmlns:p14="http://schemas.microsoft.com/office/powerpoint/2010/main" val="2787622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60C1325E-A4CF-46A5-A30D-7044CFBEC5E9}" type="datetimeFigureOut">
              <a:rPr lang="da-DK" smtClean="0"/>
              <a:t>06-07-2017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1DFA9A9A-3238-4D04-A58F-10F239E68651}" type="slidenum">
              <a:rPr lang="da-DK" smtClean="0"/>
              <a:t>‹#›</a:t>
            </a:fld>
            <a:endParaRPr lang="da-DK"/>
          </a:p>
        </p:txBody>
      </p:sp>
    </p:spTree>
    <p:extLst>
      <p:ext uri="{BB962C8B-B14F-4D97-AF65-F5344CB8AC3E}">
        <p14:creationId xmlns:p14="http://schemas.microsoft.com/office/powerpoint/2010/main" val="725892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60C1325E-A4CF-46A5-A30D-7044CFBEC5E9}" type="datetimeFigureOut">
              <a:rPr lang="da-DK" smtClean="0"/>
              <a:t>06-07-2017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1DFA9A9A-3238-4D04-A58F-10F239E68651}" type="slidenum">
              <a:rPr lang="da-DK" smtClean="0"/>
              <a:t>‹#›</a:t>
            </a:fld>
            <a:endParaRPr lang="da-DK"/>
          </a:p>
        </p:txBody>
      </p:sp>
    </p:spTree>
    <p:extLst>
      <p:ext uri="{BB962C8B-B14F-4D97-AF65-F5344CB8AC3E}">
        <p14:creationId xmlns:p14="http://schemas.microsoft.com/office/powerpoint/2010/main" val="2433258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38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6172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60C1325E-A4CF-46A5-A30D-7044CFBEC5E9}" type="datetimeFigureOut">
              <a:rPr lang="da-DK" smtClean="0"/>
              <a:t>06-07-2017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1DFA9A9A-3238-4D04-A58F-10F239E68651}" type="slidenum">
              <a:rPr lang="da-DK" smtClean="0"/>
              <a:t>‹#›</a:t>
            </a:fld>
            <a:endParaRPr lang="da-DK"/>
          </a:p>
        </p:txBody>
      </p:sp>
    </p:spTree>
    <p:extLst>
      <p:ext uri="{BB962C8B-B14F-4D97-AF65-F5344CB8AC3E}">
        <p14:creationId xmlns:p14="http://schemas.microsoft.com/office/powerpoint/2010/main" val="1066698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60C1325E-A4CF-46A5-A30D-7044CFBEC5E9}" type="datetimeFigureOut">
              <a:rPr lang="da-DK" smtClean="0"/>
              <a:t>06-07-2017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1DFA9A9A-3238-4D04-A58F-10F239E68651}" type="slidenum">
              <a:rPr lang="da-DK" smtClean="0"/>
              <a:t>‹#›</a:t>
            </a:fld>
            <a:endParaRPr lang="da-DK"/>
          </a:p>
        </p:txBody>
      </p:sp>
    </p:spTree>
    <p:extLst>
      <p:ext uri="{BB962C8B-B14F-4D97-AF65-F5344CB8AC3E}">
        <p14:creationId xmlns:p14="http://schemas.microsoft.com/office/powerpoint/2010/main" val="306395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60C1325E-A4CF-46A5-A30D-7044CFBEC5E9}" type="datetimeFigureOut">
              <a:rPr lang="da-DK" smtClean="0"/>
              <a:t>06-07-2017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1DFA9A9A-3238-4D04-A58F-10F239E68651}" type="slidenum">
              <a:rPr lang="da-DK" smtClean="0"/>
              <a:t>‹#›</a:t>
            </a:fld>
            <a:endParaRPr lang="da-DK"/>
          </a:p>
        </p:txBody>
      </p:sp>
    </p:spTree>
    <p:extLst>
      <p:ext uri="{BB962C8B-B14F-4D97-AF65-F5344CB8AC3E}">
        <p14:creationId xmlns:p14="http://schemas.microsoft.com/office/powerpoint/2010/main" val="508409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0C1325E-A4CF-46A5-A30D-7044CFBEC5E9}" type="datetimeFigureOut">
              <a:rPr lang="da-DK" smtClean="0"/>
              <a:t>06-07-2017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1DFA9A9A-3238-4D04-A58F-10F239E68651}" type="slidenum">
              <a:rPr lang="da-DK" smtClean="0"/>
              <a:t>‹#›</a:t>
            </a:fld>
            <a:endParaRPr lang="da-DK"/>
          </a:p>
        </p:txBody>
      </p:sp>
    </p:spTree>
    <p:extLst>
      <p:ext uri="{BB962C8B-B14F-4D97-AF65-F5344CB8AC3E}">
        <p14:creationId xmlns:p14="http://schemas.microsoft.com/office/powerpoint/2010/main" val="2816664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p:txBody>
          <a:bodyPr/>
          <a:lstStyle/>
          <a:p>
            <a:fld id="{60C1325E-A4CF-46A5-A30D-7044CFBEC5E9}" type="datetimeFigureOut">
              <a:rPr lang="da-DK" smtClean="0"/>
              <a:t>06-07-2017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1DFA9A9A-3238-4D04-A58F-10F239E68651}" type="slidenum">
              <a:rPr lang="da-DK" smtClean="0"/>
              <a:t>‹#›</a:t>
            </a:fld>
            <a:endParaRPr lang="da-DK"/>
          </a:p>
        </p:txBody>
      </p:sp>
    </p:spTree>
    <p:extLst>
      <p:ext uri="{BB962C8B-B14F-4D97-AF65-F5344CB8AC3E}">
        <p14:creationId xmlns:p14="http://schemas.microsoft.com/office/powerpoint/2010/main" val="1117856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p:txBody>
          <a:bodyPr/>
          <a:lstStyle/>
          <a:p>
            <a:fld id="{60C1325E-A4CF-46A5-A30D-7044CFBEC5E9}" type="datetimeFigureOut">
              <a:rPr lang="da-DK" smtClean="0"/>
              <a:t>06-07-2017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1DFA9A9A-3238-4D04-A58F-10F239E68651}" type="slidenum">
              <a:rPr lang="da-DK" smtClean="0"/>
              <a:t>‹#›</a:t>
            </a:fld>
            <a:endParaRPr lang="da-DK"/>
          </a:p>
        </p:txBody>
      </p:sp>
    </p:spTree>
    <p:extLst>
      <p:ext uri="{BB962C8B-B14F-4D97-AF65-F5344CB8AC3E}">
        <p14:creationId xmlns:p14="http://schemas.microsoft.com/office/powerpoint/2010/main" val="2017795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dirty="0"/>
              <a:t>Klik for at redigere i master</a:t>
            </a:r>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1325E-A4CF-46A5-A30D-7044CFBEC5E9}" type="datetimeFigureOut">
              <a:rPr lang="da-DK" smtClean="0"/>
              <a:t>06-07-2017</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FA9A9A-3238-4D04-A58F-10F239E68651}" type="slidenum">
              <a:rPr lang="da-DK" smtClean="0"/>
              <a:t>‹#›</a:t>
            </a:fld>
            <a:endParaRPr lang="da-DK"/>
          </a:p>
        </p:txBody>
      </p:sp>
    </p:spTree>
    <p:extLst>
      <p:ext uri="{BB962C8B-B14F-4D97-AF65-F5344CB8AC3E}">
        <p14:creationId xmlns:p14="http://schemas.microsoft.com/office/powerpoint/2010/main" val="1397677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rgbClr val="2688C5"/>
          </a:solidFill>
          <a:latin typeface="Locator Black" charset="0"/>
          <a:ea typeface="Locator Black" charset="0"/>
          <a:cs typeface="Locator Black"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Locator" charset="0"/>
          <a:ea typeface="Locator" charset="0"/>
          <a:cs typeface="Locato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Locator" charset="0"/>
          <a:ea typeface="Locator" charset="0"/>
          <a:cs typeface="Locator"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Locator" charset="0"/>
          <a:ea typeface="Locator" charset="0"/>
          <a:cs typeface="Locator"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Locator" charset="0"/>
          <a:ea typeface="Locator" charset="0"/>
          <a:cs typeface="Locator"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Locator" charset="0"/>
          <a:ea typeface="Locator" charset="0"/>
          <a:cs typeface="Locator"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ithub.com/hrmts/WebhookPostClie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support@hr-manager.dk"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upport.hr-manager.net/visitor/index.php?/Denmark/LiveChat/Chat/Request/_sessionID=he16nsu7i9zcntmqc6rzouehsey1kv68/_proactive=0/_filterDepartmentID=/_randomNumber=36/_fullName=/_email=/_promptType=cha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8317607" y="5291984"/>
            <a:ext cx="3150000" cy="97335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p:nvPr>
        </p:nvSpPr>
        <p:spPr>
          <a:xfrm>
            <a:off x="1143000" y="1862823"/>
            <a:ext cx="9144000" cy="1413877"/>
          </a:xfrm>
        </p:spPr>
        <p:txBody>
          <a:bodyPr>
            <a:normAutofit fontScale="90000"/>
          </a:bodyPr>
          <a:lstStyle/>
          <a:p>
            <a:pPr algn="l"/>
            <a:r>
              <a:rPr lang="da-DK" sz="5300" b="0" dirty="0">
                <a:solidFill>
                  <a:srgbClr val="3188C9"/>
                </a:solidFill>
                <a:latin typeface="Locator" charset="0"/>
                <a:ea typeface="Locator" charset="0"/>
                <a:cs typeface="Locator" charset="0"/>
              </a:rPr>
              <a:t>Quick Guide</a:t>
            </a:r>
            <a:br>
              <a:rPr lang="da-DK" dirty="0">
                <a:solidFill>
                  <a:srgbClr val="3188C9"/>
                </a:solidFill>
              </a:rPr>
            </a:br>
            <a:r>
              <a:rPr lang="da-DK" dirty="0">
                <a:solidFill>
                  <a:srgbClr val="3188C9"/>
                </a:solidFill>
              </a:rPr>
              <a:t>Webhooks</a:t>
            </a:r>
          </a:p>
        </p:txBody>
      </p:sp>
    </p:spTree>
    <p:extLst>
      <p:ext uri="{BB962C8B-B14F-4D97-AF65-F5344CB8AC3E}">
        <p14:creationId xmlns:p14="http://schemas.microsoft.com/office/powerpoint/2010/main" val="185422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What’s a webhook</a:t>
            </a:r>
          </a:p>
        </p:txBody>
      </p:sp>
      <p:sp>
        <p:nvSpPr>
          <p:cNvPr id="3" name="Pladsholder til indhold 2"/>
          <p:cNvSpPr>
            <a:spLocks noGrp="1"/>
          </p:cNvSpPr>
          <p:nvPr>
            <p:ph idx="1"/>
          </p:nvPr>
        </p:nvSpPr>
        <p:spPr>
          <a:xfrm>
            <a:off x="838200" y="1844841"/>
            <a:ext cx="10515600" cy="4332121"/>
          </a:xfrm>
        </p:spPr>
        <p:txBody>
          <a:bodyPr>
            <a:normAutofit/>
          </a:bodyPr>
          <a:lstStyle/>
          <a:p>
            <a:pPr marL="0" indent="0">
              <a:buNone/>
            </a:pPr>
            <a:r>
              <a:rPr lang="da-DK" sz="2000" dirty="0">
                <a:solidFill>
                  <a:srgbClr val="3188C9"/>
                </a:solidFill>
              </a:rPr>
              <a:t>A webhook is an API concept that’s growing in poularity. As more and more of what we can do on the web can be described as events, webhooks are becoming even more applicable, they are incredible useful and a recource-ligth way to implement event reactions.</a:t>
            </a:r>
          </a:p>
          <a:p>
            <a:pPr marL="0" indent="0">
              <a:buNone/>
            </a:pPr>
            <a:r>
              <a:rPr lang="da-DK" sz="2000" dirty="0">
                <a:solidFill>
                  <a:srgbClr val="3188C9"/>
                </a:solidFill>
              </a:rPr>
              <a:t>So, what exactly is a webhook?</a:t>
            </a:r>
          </a:p>
          <a:p>
            <a:pPr marL="0" indent="0">
              <a:buNone/>
            </a:pPr>
            <a:r>
              <a:rPr lang="da-DK" sz="2000" dirty="0">
                <a:solidFill>
                  <a:srgbClr val="3188C9"/>
                </a:solidFill>
              </a:rPr>
              <a:t>A webhook(also called a web callback or http push api) is a way for an app to provide other applications with real-time information. A webhook delivers data to other applications as it happens, meaning you get data immediately. Unlike typical apis where you would need to poll for data every requently in order to get it real-time. This makes webhooks much more efficient for both provider and consumer.</a:t>
            </a:r>
          </a:p>
          <a:p>
            <a:pPr marL="0" indent="0">
              <a:buNone/>
            </a:pPr>
            <a:r>
              <a:rPr lang="da-DK" sz="2000" dirty="0">
                <a:solidFill>
                  <a:srgbClr val="3188C9"/>
                </a:solidFill>
              </a:rPr>
              <a:t>Webhooks are sometimes reffered to as ”reverse apis” as they give yoyuo what amounts to an api spec, and you must design an api for the webhook to use. The webhook will make http request to your app ( typically a POST) and you will then be charged with interpreting it.</a:t>
            </a:r>
          </a:p>
          <a:p>
            <a:pPr marL="0" indent="0">
              <a:buNone/>
            </a:pPr>
            <a:endParaRPr lang="da-DK" sz="2000" dirty="0">
              <a:solidFill>
                <a:srgbClr val="3188C9"/>
              </a:solidFill>
            </a:endParaRPr>
          </a:p>
        </p:txBody>
      </p:sp>
    </p:spTree>
    <p:extLst>
      <p:ext uri="{BB962C8B-B14F-4D97-AF65-F5344CB8AC3E}">
        <p14:creationId xmlns:p14="http://schemas.microsoft.com/office/powerpoint/2010/main" val="1869923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Setup in recruiter</a:t>
            </a:r>
          </a:p>
        </p:txBody>
      </p:sp>
      <p:sp>
        <p:nvSpPr>
          <p:cNvPr id="3" name="Pladsholder til indhold 2"/>
          <p:cNvSpPr>
            <a:spLocks noGrp="1"/>
          </p:cNvSpPr>
          <p:nvPr>
            <p:ph idx="1"/>
          </p:nvPr>
        </p:nvSpPr>
        <p:spPr>
          <a:xfrm>
            <a:off x="838201" y="1844841"/>
            <a:ext cx="4311316" cy="4332121"/>
          </a:xfrm>
        </p:spPr>
        <p:txBody>
          <a:bodyPr>
            <a:normAutofit/>
          </a:bodyPr>
          <a:lstStyle/>
          <a:p>
            <a:pPr marL="0" indent="0">
              <a:buNone/>
            </a:pPr>
            <a:r>
              <a:rPr lang="da-DK" sz="2000" dirty="0">
                <a:solidFill>
                  <a:srgbClr val="2D80C0"/>
                </a:solidFill>
              </a:rPr>
              <a:t>In admin it’s a module called Webhooks where you can configure what urls we are going to post to on the different hooks that we support.</a:t>
            </a:r>
          </a:p>
          <a:p>
            <a:pPr marL="0" indent="0">
              <a:buNone/>
            </a:pPr>
            <a:endParaRPr lang="da-DK" sz="2000" dirty="0">
              <a:solidFill>
                <a:srgbClr val="2D80C0"/>
              </a:solidFill>
            </a:endParaRPr>
          </a:p>
        </p:txBody>
      </p:sp>
      <p:pic>
        <p:nvPicPr>
          <p:cNvPr id="1026" name="Picture 2" descr="C:\Users\asgeir\AppData\Local\Temp\SNAGHTMLbc998c2.PNG">
            <a:extLst>
              <a:ext uri="{FF2B5EF4-FFF2-40B4-BE49-F238E27FC236}">
                <a16:creationId xmlns:a16="http://schemas.microsoft.com/office/drawing/2014/main" id="{406CBF35-61AB-4416-9A6C-58384E117D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007" y="1690688"/>
            <a:ext cx="5921291" cy="3572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638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Setup in recruiter 1</a:t>
            </a:r>
            <a:endParaRPr lang="da-DK" b="1" dirty="0"/>
          </a:p>
        </p:txBody>
      </p:sp>
      <p:sp>
        <p:nvSpPr>
          <p:cNvPr id="3" name="Pladsholder til indhold 2"/>
          <p:cNvSpPr>
            <a:spLocks noGrp="1"/>
          </p:cNvSpPr>
          <p:nvPr>
            <p:ph idx="1"/>
          </p:nvPr>
        </p:nvSpPr>
        <p:spPr>
          <a:xfrm>
            <a:off x="838200" y="1844841"/>
            <a:ext cx="8558048" cy="2228969"/>
          </a:xfrm>
        </p:spPr>
        <p:txBody>
          <a:bodyPr>
            <a:normAutofit/>
          </a:bodyPr>
          <a:lstStyle/>
          <a:p>
            <a:pPr marL="0" lvl="0" indent="0">
              <a:buNone/>
            </a:pPr>
            <a:r>
              <a:rPr lang="da-DK" sz="2400" dirty="0">
                <a:solidFill>
                  <a:srgbClr val="2D80C0"/>
                </a:solidFill>
              </a:rPr>
              <a:t>This is the administration for webhooks, and where you define the the post url.</a:t>
            </a:r>
          </a:p>
          <a:p>
            <a:pPr marL="0" lvl="0" indent="0">
              <a:buNone/>
            </a:pPr>
            <a:endParaRPr lang="da-DK" sz="2400" dirty="0">
              <a:solidFill>
                <a:srgbClr val="2D80C0"/>
              </a:solidFill>
            </a:endParaRPr>
          </a:p>
          <a:p>
            <a:pPr marL="0" lvl="0" indent="0">
              <a:buNone/>
            </a:pPr>
            <a:endParaRPr lang="da-DK" sz="2400" dirty="0">
              <a:solidFill>
                <a:srgbClr val="2D80C0"/>
              </a:solidFill>
            </a:endParaRPr>
          </a:p>
        </p:txBody>
      </p:sp>
      <p:pic>
        <p:nvPicPr>
          <p:cNvPr id="4" name="Picture 3">
            <a:extLst>
              <a:ext uri="{FF2B5EF4-FFF2-40B4-BE49-F238E27FC236}">
                <a16:creationId xmlns:a16="http://schemas.microsoft.com/office/drawing/2014/main" id="{8BF6D7DB-9199-4C98-9952-EE9234462615}"/>
              </a:ext>
            </a:extLst>
          </p:cNvPr>
          <p:cNvPicPr>
            <a:picLocks noChangeAspect="1"/>
          </p:cNvPicPr>
          <p:nvPr/>
        </p:nvPicPr>
        <p:blipFill>
          <a:blip r:embed="rId2"/>
          <a:stretch>
            <a:fillRect/>
          </a:stretch>
        </p:blipFill>
        <p:spPr>
          <a:xfrm>
            <a:off x="2869324" y="2644705"/>
            <a:ext cx="6235838" cy="4060094"/>
          </a:xfrm>
          <a:prstGeom prst="rect">
            <a:avLst/>
          </a:prstGeom>
        </p:spPr>
      </p:pic>
    </p:spTree>
    <p:extLst>
      <p:ext uri="{BB962C8B-B14F-4D97-AF65-F5344CB8AC3E}">
        <p14:creationId xmlns:p14="http://schemas.microsoft.com/office/powerpoint/2010/main" val="2059908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Setup in recruiter 2</a:t>
            </a:r>
            <a:endParaRPr lang="da-DK" b="1" dirty="0"/>
          </a:p>
        </p:txBody>
      </p:sp>
      <p:sp>
        <p:nvSpPr>
          <p:cNvPr id="3" name="Pladsholder til indhold 2"/>
          <p:cNvSpPr>
            <a:spLocks noGrp="1"/>
          </p:cNvSpPr>
          <p:nvPr>
            <p:ph idx="1"/>
          </p:nvPr>
        </p:nvSpPr>
        <p:spPr>
          <a:xfrm>
            <a:off x="838200" y="1844842"/>
            <a:ext cx="8558048" cy="1787534"/>
          </a:xfrm>
        </p:spPr>
        <p:txBody>
          <a:bodyPr>
            <a:normAutofit/>
          </a:bodyPr>
          <a:lstStyle/>
          <a:p>
            <a:pPr marL="0" lvl="0" indent="0">
              <a:buNone/>
            </a:pPr>
            <a:r>
              <a:rPr lang="da-DK" sz="2400" dirty="0">
                <a:solidFill>
                  <a:srgbClr val="2D80C0"/>
                </a:solidFill>
              </a:rPr>
              <a:t>Adding a new hook, by selecting the eventtype, the url where to post. And also you can include som static values that you want to be sent with the message.</a:t>
            </a:r>
          </a:p>
          <a:p>
            <a:pPr marL="0" lvl="0" indent="0">
              <a:buNone/>
            </a:pPr>
            <a:endParaRPr lang="da-DK" sz="2400" dirty="0">
              <a:solidFill>
                <a:srgbClr val="2D80C0"/>
              </a:solidFill>
            </a:endParaRPr>
          </a:p>
          <a:p>
            <a:pPr marL="0" lvl="0" indent="0">
              <a:buNone/>
            </a:pPr>
            <a:endParaRPr lang="da-DK" sz="2400" dirty="0">
              <a:solidFill>
                <a:srgbClr val="2D80C0"/>
              </a:solidFill>
            </a:endParaRPr>
          </a:p>
        </p:txBody>
      </p:sp>
      <p:pic>
        <p:nvPicPr>
          <p:cNvPr id="4" name="Picture 3">
            <a:extLst>
              <a:ext uri="{FF2B5EF4-FFF2-40B4-BE49-F238E27FC236}">
                <a16:creationId xmlns:a16="http://schemas.microsoft.com/office/drawing/2014/main" id="{D47029FD-E4DD-4A44-BF61-50CE3E906B7E}"/>
              </a:ext>
            </a:extLst>
          </p:cNvPr>
          <p:cNvPicPr>
            <a:picLocks noChangeAspect="1"/>
          </p:cNvPicPr>
          <p:nvPr/>
        </p:nvPicPr>
        <p:blipFill>
          <a:blip r:embed="rId2"/>
          <a:stretch>
            <a:fillRect/>
          </a:stretch>
        </p:blipFill>
        <p:spPr>
          <a:xfrm>
            <a:off x="1501789" y="3545707"/>
            <a:ext cx="9352381" cy="2780952"/>
          </a:xfrm>
          <a:prstGeom prst="rect">
            <a:avLst/>
          </a:prstGeom>
        </p:spPr>
      </p:pic>
    </p:spTree>
    <p:extLst>
      <p:ext uri="{BB962C8B-B14F-4D97-AF65-F5344CB8AC3E}">
        <p14:creationId xmlns:p14="http://schemas.microsoft.com/office/powerpoint/2010/main" val="1288125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Supported hooks</a:t>
            </a:r>
            <a:endParaRPr lang="da-DK" b="1" dirty="0"/>
          </a:p>
        </p:txBody>
      </p:sp>
      <p:sp>
        <p:nvSpPr>
          <p:cNvPr id="3" name="Pladsholder til indhold 2"/>
          <p:cNvSpPr>
            <a:spLocks noGrp="1"/>
          </p:cNvSpPr>
          <p:nvPr>
            <p:ph idx="1"/>
          </p:nvPr>
        </p:nvSpPr>
        <p:spPr>
          <a:xfrm>
            <a:off x="901262" y="1616825"/>
            <a:ext cx="3267141" cy="4499203"/>
          </a:xfrm>
        </p:spPr>
        <p:txBody>
          <a:bodyPr>
            <a:normAutofit fontScale="92500" lnSpcReduction="10000"/>
          </a:bodyPr>
          <a:lstStyle/>
          <a:p>
            <a:pPr marL="0" indent="0">
              <a:buNone/>
            </a:pPr>
            <a:r>
              <a:rPr lang="da-DK" sz="2000" u="sng" dirty="0">
                <a:solidFill>
                  <a:srgbClr val="2D80C0"/>
                </a:solidFill>
                <a:sym typeface="Wingdings" panose="05000000000000000000" pitchFamily="2" charset="2"/>
              </a:rPr>
              <a:t>Position:</a:t>
            </a:r>
          </a:p>
          <a:p>
            <a:r>
              <a:rPr lang="da-DK" sz="2000" dirty="0">
                <a:solidFill>
                  <a:srgbClr val="2D80C0"/>
                </a:solidFill>
                <a:sym typeface="Wingdings" panose="05000000000000000000" pitchFamily="2" charset="2"/>
              </a:rPr>
              <a:t>PositionPublished</a:t>
            </a:r>
          </a:p>
          <a:p>
            <a:r>
              <a:rPr lang="da-DK" sz="2000" dirty="0">
                <a:solidFill>
                  <a:srgbClr val="2D80C0"/>
                </a:solidFill>
                <a:sym typeface="Wingdings" panose="05000000000000000000" pitchFamily="2" charset="2"/>
              </a:rPr>
              <a:t>PositionUnpublished</a:t>
            </a:r>
          </a:p>
          <a:p>
            <a:pPr marL="0" indent="0">
              <a:buNone/>
            </a:pPr>
            <a:endParaRPr lang="da-DK" sz="2000" u="sng" dirty="0">
              <a:solidFill>
                <a:srgbClr val="2D80C0"/>
              </a:solidFill>
              <a:sym typeface="Wingdings" panose="05000000000000000000" pitchFamily="2" charset="2"/>
            </a:endParaRPr>
          </a:p>
          <a:p>
            <a:pPr marL="0" indent="0">
              <a:buNone/>
            </a:pPr>
            <a:r>
              <a:rPr lang="da-DK" sz="2000" u="sng" dirty="0">
                <a:solidFill>
                  <a:srgbClr val="2D80C0"/>
                </a:solidFill>
                <a:sym typeface="Wingdings" panose="05000000000000000000" pitchFamily="2" charset="2"/>
              </a:rPr>
              <a:t>Project:</a:t>
            </a:r>
          </a:p>
          <a:p>
            <a:r>
              <a:rPr lang="da-DK" sz="2000" dirty="0">
                <a:solidFill>
                  <a:srgbClr val="2D80C0"/>
                </a:solidFill>
                <a:sym typeface="Wingdings" panose="05000000000000000000" pitchFamily="2" charset="2"/>
              </a:rPr>
              <a:t>ProjectCreated</a:t>
            </a:r>
          </a:p>
          <a:p>
            <a:r>
              <a:rPr lang="da-DK" sz="2000" dirty="0">
                <a:solidFill>
                  <a:srgbClr val="2D80C0"/>
                </a:solidFill>
                <a:sym typeface="Wingdings" panose="05000000000000000000" pitchFamily="2" charset="2"/>
              </a:rPr>
              <a:t>ProjectUpdated</a:t>
            </a:r>
          </a:p>
          <a:p>
            <a:r>
              <a:rPr lang="da-DK" sz="2000" dirty="0">
                <a:solidFill>
                  <a:srgbClr val="2D80C0"/>
                </a:solidFill>
                <a:sym typeface="Wingdings" panose="05000000000000000000" pitchFamily="2" charset="2"/>
              </a:rPr>
              <a:t>ProjectDeleted</a:t>
            </a:r>
          </a:p>
          <a:p>
            <a:r>
              <a:rPr lang="da-DK" sz="2000" dirty="0">
                <a:solidFill>
                  <a:srgbClr val="2D80C0"/>
                </a:solidFill>
                <a:sym typeface="Wingdings" panose="05000000000000000000" pitchFamily="2" charset="2"/>
              </a:rPr>
              <a:t>ProjectDeactivated</a:t>
            </a:r>
          </a:p>
          <a:p>
            <a:pPr marL="0" indent="0">
              <a:buNone/>
            </a:pPr>
            <a:endParaRPr lang="da-DK" sz="2000" dirty="0">
              <a:solidFill>
                <a:srgbClr val="2D80C0"/>
              </a:solidFill>
              <a:sym typeface="Wingdings" panose="05000000000000000000" pitchFamily="2" charset="2"/>
            </a:endParaRPr>
          </a:p>
          <a:p>
            <a:pPr marL="0" indent="0">
              <a:buNone/>
            </a:pPr>
            <a:r>
              <a:rPr lang="da-DK" sz="2000" u="sng" dirty="0">
                <a:solidFill>
                  <a:srgbClr val="2D80C0"/>
                </a:solidFill>
                <a:sym typeface="Wingdings" panose="05000000000000000000" pitchFamily="2" charset="2"/>
              </a:rPr>
              <a:t>Mail:</a:t>
            </a:r>
          </a:p>
          <a:p>
            <a:r>
              <a:rPr lang="da-DK" sz="2000" dirty="0">
                <a:solidFill>
                  <a:srgbClr val="2D80C0"/>
                </a:solidFill>
                <a:sym typeface="Wingdings" panose="05000000000000000000" pitchFamily="2" charset="2"/>
              </a:rPr>
              <a:t>SendCalendarInvite</a:t>
            </a:r>
          </a:p>
        </p:txBody>
      </p:sp>
      <p:sp>
        <p:nvSpPr>
          <p:cNvPr id="6" name="TextBox 5">
            <a:extLst>
              <a:ext uri="{FF2B5EF4-FFF2-40B4-BE49-F238E27FC236}">
                <a16:creationId xmlns:a16="http://schemas.microsoft.com/office/drawing/2014/main" id="{7C6F834B-E727-4C3B-8726-340A08CFD445}"/>
              </a:ext>
            </a:extLst>
          </p:cNvPr>
          <p:cNvSpPr txBox="1"/>
          <p:nvPr/>
        </p:nvSpPr>
        <p:spPr>
          <a:xfrm>
            <a:off x="6531129" y="1502688"/>
            <a:ext cx="6293595" cy="5355312"/>
          </a:xfrm>
          <a:prstGeom prst="rect">
            <a:avLst/>
          </a:prstGeom>
          <a:noFill/>
        </p:spPr>
        <p:txBody>
          <a:bodyPr wrap="square" rtlCol="0">
            <a:spAutoFit/>
          </a:bodyPr>
          <a:lstStyle/>
          <a:p>
            <a:r>
              <a:rPr lang="da-DK" u="sng" dirty="0">
                <a:solidFill>
                  <a:srgbClr val="2D80C0"/>
                </a:solidFill>
                <a:sym typeface="Wingdings" panose="05000000000000000000" pitchFamily="2" charset="2"/>
              </a:rPr>
              <a:t>Candidate:</a:t>
            </a:r>
          </a:p>
          <a:p>
            <a:pPr marL="285750" indent="-285750">
              <a:buFont typeface="Arial" panose="020B0604020202020204" pitchFamily="34" charset="0"/>
              <a:buChar char="•"/>
            </a:pPr>
            <a:r>
              <a:rPr lang="da-DK" dirty="0">
                <a:solidFill>
                  <a:srgbClr val="2D80C0"/>
                </a:solidFill>
                <a:sym typeface="Wingdings" panose="05000000000000000000" pitchFamily="2" charset="2"/>
              </a:rPr>
              <a:t>CandidateRegistered</a:t>
            </a:r>
          </a:p>
          <a:p>
            <a:pPr marL="285750" indent="-285750">
              <a:buFont typeface="Arial" panose="020B0604020202020204" pitchFamily="34" charset="0"/>
              <a:buChar char="•"/>
            </a:pPr>
            <a:r>
              <a:rPr lang="da-DK" dirty="0">
                <a:solidFill>
                  <a:srgbClr val="2D80C0"/>
                </a:solidFill>
                <a:sym typeface="Wingdings" panose="05000000000000000000" pitchFamily="2" charset="2"/>
              </a:rPr>
              <a:t>CandidateDeleted</a:t>
            </a:r>
          </a:p>
          <a:p>
            <a:pPr marL="285750" indent="-285750">
              <a:buFont typeface="Arial" panose="020B0604020202020204" pitchFamily="34" charset="0"/>
              <a:buChar char="•"/>
            </a:pPr>
            <a:r>
              <a:rPr lang="da-DK" dirty="0">
                <a:solidFill>
                  <a:srgbClr val="2D80C0"/>
                </a:solidFill>
                <a:sym typeface="Wingdings" panose="05000000000000000000" pitchFamily="2" charset="2"/>
              </a:rPr>
              <a:t>CandidateUpdated</a:t>
            </a:r>
          </a:p>
          <a:p>
            <a:pPr marL="285750" indent="-285750">
              <a:buFont typeface="Arial" panose="020B0604020202020204" pitchFamily="34" charset="0"/>
              <a:buChar char="•"/>
            </a:pPr>
            <a:r>
              <a:rPr lang="da-DK" dirty="0">
                <a:solidFill>
                  <a:srgbClr val="2D80C0"/>
                </a:solidFill>
                <a:sym typeface="Wingdings" panose="05000000000000000000" pitchFamily="2" charset="2"/>
              </a:rPr>
              <a:t>CandidateDeletedByUser</a:t>
            </a:r>
          </a:p>
          <a:p>
            <a:pPr marL="285750" indent="-285750">
              <a:buFont typeface="Arial" panose="020B0604020202020204" pitchFamily="34" charset="0"/>
              <a:buChar char="•"/>
            </a:pPr>
            <a:r>
              <a:rPr lang="da-DK" dirty="0">
                <a:solidFill>
                  <a:srgbClr val="2D80C0"/>
                </a:solidFill>
                <a:sym typeface="Wingdings" panose="05000000000000000000" pitchFamily="2" charset="2"/>
              </a:rPr>
              <a:t>CandidateDeletedOwn</a:t>
            </a:r>
          </a:p>
          <a:p>
            <a:pPr marL="285750" indent="-285750">
              <a:buFont typeface="Arial" panose="020B0604020202020204" pitchFamily="34" charset="0"/>
              <a:buChar char="•"/>
            </a:pPr>
            <a:r>
              <a:rPr lang="da-DK" dirty="0">
                <a:solidFill>
                  <a:srgbClr val="2D80C0"/>
                </a:solidFill>
                <a:sym typeface="Wingdings" panose="05000000000000000000" pitchFamily="2" charset="2"/>
              </a:rPr>
              <a:t>CandidateHired</a:t>
            </a:r>
          </a:p>
          <a:p>
            <a:pPr marL="285750" indent="-285750">
              <a:buFont typeface="Arial" panose="020B0604020202020204" pitchFamily="34" charset="0"/>
              <a:buChar char="•"/>
            </a:pPr>
            <a:endParaRPr lang="da-DK" dirty="0">
              <a:solidFill>
                <a:srgbClr val="2D80C0"/>
              </a:solidFill>
              <a:sym typeface="Wingdings" panose="05000000000000000000" pitchFamily="2" charset="2"/>
            </a:endParaRPr>
          </a:p>
          <a:p>
            <a:r>
              <a:rPr lang="da-DK" u="sng" dirty="0">
                <a:solidFill>
                  <a:srgbClr val="2D80C0"/>
                </a:solidFill>
                <a:sym typeface="Wingdings" panose="05000000000000000000" pitchFamily="2" charset="2"/>
              </a:rPr>
              <a:t>Advertisement:</a:t>
            </a:r>
          </a:p>
          <a:p>
            <a:pPr marL="285750" indent="-285750">
              <a:buFont typeface="Arial" panose="020B0604020202020204" pitchFamily="34" charset="0"/>
              <a:buChar char="•"/>
            </a:pPr>
            <a:r>
              <a:rPr lang="da-DK" dirty="0">
                <a:solidFill>
                  <a:srgbClr val="2D80C0"/>
                </a:solidFill>
                <a:sym typeface="Wingdings" panose="05000000000000000000" pitchFamily="2" charset="2"/>
              </a:rPr>
              <a:t>AdvertisementUpdated</a:t>
            </a:r>
          </a:p>
          <a:p>
            <a:pPr marL="285750" indent="-285750">
              <a:buFont typeface="Arial" panose="020B0604020202020204" pitchFamily="34" charset="0"/>
              <a:buChar char="•"/>
            </a:pPr>
            <a:r>
              <a:rPr lang="da-DK" dirty="0">
                <a:solidFill>
                  <a:srgbClr val="2D80C0"/>
                </a:solidFill>
                <a:sym typeface="Wingdings" panose="05000000000000000000" pitchFamily="2" charset="2"/>
              </a:rPr>
              <a:t>AdvertisementPublished</a:t>
            </a:r>
          </a:p>
          <a:p>
            <a:pPr marL="285750" indent="-285750">
              <a:buFont typeface="Arial" panose="020B0604020202020204" pitchFamily="34" charset="0"/>
              <a:buChar char="•"/>
            </a:pPr>
            <a:r>
              <a:rPr lang="da-DK" dirty="0">
                <a:solidFill>
                  <a:srgbClr val="2D80C0"/>
                </a:solidFill>
                <a:sym typeface="Wingdings" panose="05000000000000000000" pitchFamily="2" charset="2"/>
              </a:rPr>
              <a:t>AdvertisementUnPublished</a:t>
            </a:r>
          </a:p>
          <a:p>
            <a:pPr marL="285750" indent="-285750">
              <a:buFont typeface="Arial" panose="020B0604020202020204" pitchFamily="34" charset="0"/>
              <a:buChar char="•"/>
            </a:pPr>
            <a:endParaRPr lang="da-DK" dirty="0">
              <a:solidFill>
                <a:srgbClr val="2D80C0"/>
              </a:solidFill>
              <a:sym typeface="Wingdings" panose="05000000000000000000" pitchFamily="2" charset="2"/>
            </a:endParaRPr>
          </a:p>
          <a:p>
            <a:r>
              <a:rPr lang="da-DK" u="sng" dirty="0">
                <a:solidFill>
                  <a:srgbClr val="2D80C0"/>
                </a:solidFill>
                <a:sym typeface="Wingdings" panose="05000000000000000000" pitchFamily="2" charset="2"/>
              </a:rPr>
              <a:t>LayoutTemplate:</a:t>
            </a:r>
          </a:p>
          <a:p>
            <a:pPr marL="285750" indent="-285750">
              <a:buFont typeface="Arial" panose="020B0604020202020204" pitchFamily="34" charset="0"/>
              <a:buChar char="•"/>
            </a:pPr>
            <a:r>
              <a:rPr lang="da-DK" dirty="0">
                <a:solidFill>
                  <a:srgbClr val="2D80C0"/>
                </a:solidFill>
                <a:sym typeface="Wingdings" panose="05000000000000000000" pitchFamily="2" charset="2"/>
              </a:rPr>
              <a:t>LayoutTemplatePublished</a:t>
            </a:r>
          </a:p>
          <a:p>
            <a:pPr marL="285750" indent="-285750">
              <a:buFont typeface="Arial" panose="020B0604020202020204" pitchFamily="34" charset="0"/>
              <a:buChar char="•"/>
            </a:pPr>
            <a:r>
              <a:rPr lang="da-DK" dirty="0">
                <a:solidFill>
                  <a:srgbClr val="2D80C0"/>
                </a:solidFill>
                <a:sym typeface="Wingdings" panose="05000000000000000000" pitchFamily="2" charset="2"/>
              </a:rPr>
              <a:t>LayoutTemplateUnpublished</a:t>
            </a:r>
          </a:p>
          <a:p>
            <a:pPr marL="285750" indent="-285750">
              <a:buFont typeface="Arial" panose="020B0604020202020204" pitchFamily="34" charset="0"/>
              <a:buChar char="•"/>
            </a:pPr>
            <a:endParaRPr lang="da-DK" dirty="0">
              <a:solidFill>
                <a:srgbClr val="2D80C0"/>
              </a:solidFill>
              <a:sym typeface="Wingdings" panose="05000000000000000000" pitchFamily="2" charset="2"/>
            </a:endParaRPr>
          </a:p>
          <a:p>
            <a:r>
              <a:rPr lang="da-DK" u="sng" dirty="0">
                <a:solidFill>
                  <a:srgbClr val="2D80C0"/>
                </a:solidFill>
                <a:sym typeface="Wingdings" panose="05000000000000000000" pitchFamily="2" charset="2"/>
              </a:rPr>
              <a:t>Questionnaire:</a:t>
            </a:r>
          </a:p>
          <a:p>
            <a:pPr marL="285750" indent="-285750">
              <a:buFont typeface="Arial" panose="020B0604020202020204" pitchFamily="34" charset="0"/>
              <a:buChar char="•"/>
            </a:pPr>
            <a:r>
              <a:rPr lang="da-DK" dirty="0">
                <a:solidFill>
                  <a:srgbClr val="2D80C0"/>
                </a:solidFill>
                <a:sym typeface="Wingdings" panose="05000000000000000000" pitchFamily="2" charset="2"/>
              </a:rPr>
              <a:t>QuestionnaireUpdated</a:t>
            </a:r>
          </a:p>
        </p:txBody>
      </p:sp>
    </p:spTree>
    <p:extLst>
      <p:ext uri="{BB962C8B-B14F-4D97-AF65-F5344CB8AC3E}">
        <p14:creationId xmlns:p14="http://schemas.microsoft.com/office/powerpoint/2010/main" val="779277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Example client</a:t>
            </a:r>
            <a:endParaRPr lang="da-DK" b="1" dirty="0"/>
          </a:p>
        </p:txBody>
      </p:sp>
      <p:sp>
        <p:nvSpPr>
          <p:cNvPr id="3" name="Pladsholder til indhold 2"/>
          <p:cNvSpPr>
            <a:spLocks noGrp="1"/>
          </p:cNvSpPr>
          <p:nvPr>
            <p:ph idx="1"/>
          </p:nvPr>
        </p:nvSpPr>
        <p:spPr>
          <a:xfrm>
            <a:off x="838201" y="1844841"/>
            <a:ext cx="10259290" cy="4332121"/>
          </a:xfrm>
        </p:spPr>
        <p:txBody>
          <a:bodyPr>
            <a:normAutofit/>
          </a:bodyPr>
          <a:lstStyle/>
          <a:p>
            <a:pPr marL="0" indent="0">
              <a:buNone/>
            </a:pPr>
            <a:r>
              <a:rPr lang="da-DK" sz="2000" dirty="0">
                <a:solidFill>
                  <a:srgbClr val="2D80C0"/>
                </a:solidFill>
              </a:rPr>
              <a:t>To test if the webhooks works, you can use our example client we made.</a:t>
            </a:r>
          </a:p>
          <a:p>
            <a:pPr marL="0" indent="0">
              <a:buNone/>
            </a:pPr>
            <a:r>
              <a:rPr lang="da-DK" sz="2000" dirty="0">
                <a:solidFill>
                  <a:srgbClr val="2D80C0"/>
                </a:solidFill>
              </a:rPr>
              <a:t>You find it in our github repository:</a:t>
            </a:r>
          </a:p>
          <a:p>
            <a:pPr marL="0" indent="0">
              <a:buNone/>
            </a:pPr>
            <a:endParaRPr lang="da-DK" sz="2000" dirty="0">
              <a:solidFill>
                <a:srgbClr val="2D80C0"/>
              </a:solidFill>
            </a:endParaRPr>
          </a:p>
          <a:p>
            <a:pPr marL="0" indent="0">
              <a:buNone/>
            </a:pPr>
            <a:r>
              <a:rPr lang="nb-NO" u="sng" dirty="0">
                <a:hlinkClick r:id="rId2"/>
              </a:rPr>
              <a:t>https://github.com/hrmts/WebhookPostClient</a:t>
            </a:r>
            <a:endParaRPr lang="da-DK" sz="2000" dirty="0">
              <a:solidFill>
                <a:srgbClr val="2D80C0"/>
              </a:solidFill>
            </a:endParaRPr>
          </a:p>
          <a:p>
            <a:pPr marL="0" indent="0">
              <a:buNone/>
            </a:pPr>
            <a:endParaRPr lang="da-DK" sz="2000" dirty="0">
              <a:solidFill>
                <a:srgbClr val="2D80C0"/>
              </a:solidFill>
            </a:endParaRPr>
          </a:p>
        </p:txBody>
      </p:sp>
    </p:spTree>
    <p:extLst>
      <p:ext uri="{BB962C8B-B14F-4D97-AF65-F5344CB8AC3E}">
        <p14:creationId xmlns:p14="http://schemas.microsoft.com/office/powerpoint/2010/main" val="1944729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8317607" y="5291984"/>
            <a:ext cx="3150000" cy="97335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p:nvPr>
        </p:nvSpPr>
        <p:spPr>
          <a:xfrm>
            <a:off x="1143000" y="1862823"/>
            <a:ext cx="10189254" cy="1413877"/>
          </a:xfrm>
        </p:spPr>
        <p:txBody>
          <a:bodyPr>
            <a:normAutofit fontScale="90000"/>
          </a:bodyPr>
          <a:lstStyle/>
          <a:p>
            <a:pPr algn="l"/>
            <a:br>
              <a:rPr lang="da-DK" dirty="0">
                <a:solidFill>
                  <a:srgbClr val="3188C9"/>
                </a:solidFill>
              </a:rPr>
            </a:br>
            <a:r>
              <a:rPr lang="da-DK" dirty="0">
                <a:solidFill>
                  <a:srgbClr val="3188C9"/>
                </a:solidFill>
              </a:rPr>
              <a:t>You are now ready with webhooks</a:t>
            </a:r>
            <a:br>
              <a:rPr lang="da-DK" dirty="0">
                <a:solidFill>
                  <a:srgbClr val="3188C9"/>
                </a:solidFill>
              </a:rPr>
            </a:br>
            <a:r>
              <a:rPr lang="da-DK" sz="2700" b="0" dirty="0">
                <a:solidFill>
                  <a:srgbClr val="3188C9"/>
                </a:solidFill>
                <a:latin typeface="Locator" pitchFamily="50" charset="0"/>
              </a:rPr>
              <a:t>please contact support if you have any questions</a:t>
            </a:r>
          </a:p>
        </p:txBody>
      </p:sp>
      <p:sp>
        <p:nvSpPr>
          <p:cNvPr id="4" name="Pladsholder til indhold 2"/>
          <p:cNvSpPr txBox="1">
            <a:spLocks/>
          </p:cNvSpPr>
          <p:nvPr/>
        </p:nvSpPr>
        <p:spPr>
          <a:xfrm>
            <a:off x="1101498" y="5281333"/>
            <a:ext cx="6429374" cy="1275292"/>
          </a:xfrm>
          <a:prstGeom prst="rect">
            <a:avLst/>
          </a:prstGeom>
        </p:spPr>
        <p:txBody>
          <a:bodyPr vert="horz" lIns="91440" tIns="45720" rIns="91440" bIns="45720" rtlCol="0">
            <a:norm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da-DK" sz="1800" dirty="0">
                <a:solidFill>
                  <a:srgbClr val="2688C5"/>
                </a:solidFill>
                <a:latin typeface="Locator" pitchFamily="50" charset="0"/>
              </a:rPr>
              <a:t>Telefon: +45 72 44 06 44</a:t>
            </a:r>
          </a:p>
          <a:p>
            <a:pPr algn="l"/>
            <a:r>
              <a:rPr lang="da-DK" sz="1800" dirty="0">
                <a:solidFill>
                  <a:srgbClr val="2688C5"/>
                </a:solidFill>
                <a:latin typeface="Locator" pitchFamily="50" charset="0"/>
              </a:rPr>
              <a:t>E-mail: </a:t>
            </a:r>
            <a:r>
              <a:rPr lang="da-DK" sz="1800" dirty="0">
                <a:solidFill>
                  <a:srgbClr val="2688C5"/>
                </a:solidFill>
                <a:latin typeface="Locator" pitchFamily="50" charset="0"/>
                <a:hlinkClick r:id="rId3"/>
              </a:rPr>
              <a:t>support@hr-manager.dk</a:t>
            </a:r>
            <a:r>
              <a:rPr lang="da-DK" sz="1800" dirty="0">
                <a:solidFill>
                  <a:srgbClr val="2688C5"/>
                </a:solidFill>
                <a:latin typeface="Locator" pitchFamily="50" charset="0"/>
              </a:rPr>
              <a:t> </a:t>
            </a:r>
          </a:p>
          <a:p>
            <a:pPr algn="l"/>
            <a:r>
              <a:rPr lang="da-DK" sz="1800" dirty="0">
                <a:solidFill>
                  <a:srgbClr val="2688C5"/>
                </a:solidFill>
                <a:latin typeface="Locator" pitchFamily="50" charset="0"/>
                <a:hlinkClick r:id="rId4"/>
              </a:rPr>
              <a:t>Chat med os</a:t>
            </a:r>
            <a:endParaRPr lang="da-DK" sz="1800" dirty="0">
              <a:solidFill>
                <a:srgbClr val="2688C5"/>
              </a:solidFill>
              <a:latin typeface="Locator" pitchFamily="50" charset="0"/>
            </a:endParaRPr>
          </a:p>
        </p:txBody>
      </p:sp>
    </p:spTree>
    <p:extLst>
      <p:ext uri="{BB962C8B-B14F-4D97-AF65-F5344CB8AC3E}">
        <p14:creationId xmlns:p14="http://schemas.microsoft.com/office/powerpoint/2010/main" val="1101878600"/>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1276</TotalTime>
  <Words>371</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Locator</vt:lpstr>
      <vt:lpstr>Locator Black</vt:lpstr>
      <vt:lpstr>Wingdings</vt:lpstr>
      <vt:lpstr>Office-tema</vt:lpstr>
      <vt:lpstr>Quick Guide Webhooks</vt:lpstr>
      <vt:lpstr>What’s a webhook</vt:lpstr>
      <vt:lpstr>Setup in recruiter</vt:lpstr>
      <vt:lpstr>Setup in recruiter 1</vt:lpstr>
      <vt:lpstr>Setup in recruiter 2</vt:lpstr>
      <vt:lpstr>Supported hooks</vt:lpstr>
      <vt:lpstr>Example client</vt:lpstr>
      <vt:lpstr> You are now ready with webhooks please contact support if you have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RECRUITER</dc:title>
  <dc:creator>Julie Maja Nielsen</dc:creator>
  <cp:lastModifiedBy>Asgeir Håheim</cp:lastModifiedBy>
  <cp:revision>100</cp:revision>
  <dcterms:created xsi:type="dcterms:W3CDTF">2015-06-18T17:32:32Z</dcterms:created>
  <dcterms:modified xsi:type="dcterms:W3CDTF">2017-07-06T08:06:06Z</dcterms:modified>
</cp:coreProperties>
</file>